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8" r:id="rId3"/>
    <p:sldId id="274" r:id="rId4"/>
    <p:sldId id="273" r:id="rId5"/>
    <p:sldId id="272" r:id="rId6"/>
    <p:sldId id="271" r:id="rId7"/>
    <p:sldId id="270" r:id="rId8"/>
    <p:sldId id="269" r:id="rId9"/>
    <p:sldId id="268" r:id="rId10"/>
    <p:sldId id="267" r:id="rId11"/>
    <p:sldId id="266" r:id="rId12"/>
    <p:sldId id="265" r:id="rId13"/>
    <p:sldId id="263" r:id="rId14"/>
    <p:sldId id="262" r:id="rId15"/>
    <p:sldId id="261" r:id="rId16"/>
    <p:sldId id="260" r:id="rId17"/>
    <p:sldId id="278" r:id="rId18"/>
    <p:sldId id="277" r:id="rId19"/>
    <p:sldId id="284" r:id="rId20"/>
    <p:sldId id="276" r:id="rId21"/>
    <p:sldId id="283" r:id="rId22"/>
    <p:sldId id="282" r:id="rId23"/>
    <p:sldId id="281" r:id="rId24"/>
    <p:sldId id="275" r:id="rId25"/>
    <p:sldId id="280" r:id="rId26"/>
    <p:sldId id="279" r:id="rId27"/>
    <p:sldId id="287" r:id="rId28"/>
    <p:sldId id="286" r:id="rId29"/>
    <p:sldId id="264" r:id="rId30"/>
    <p:sldId id="259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5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384B01-F3F4-4EAE-882D-D914FF654C67}" type="datetimeFigureOut">
              <a:rPr lang="en-US" smtClean="0"/>
              <a:t>4/5/2009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70CE1E-73DC-494B-810E-670D6B279DC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Possible anecdote: Review of African cultures</a:t>
            </a:r>
            <a:r>
              <a:rPr lang="en-US" baseline="0" dirty="0" smtClean="0"/>
              <a:t> and civilizations, such as Mansa Musa and Great Zimbabwe.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0CE1E-73DC-494B-810E-670D6B279DC8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C173-12AA-4078-AFD0-47B51DCF79BF}" type="datetimeFigureOut">
              <a:rPr lang="en-US" smtClean="0"/>
              <a:t>4/5/2009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519A-DD1E-48BD-B344-F255A9C145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C173-12AA-4078-AFD0-47B51DCF79BF}" type="datetimeFigureOut">
              <a:rPr lang="en-US" smtClean="0"/>
              <a:t>4/5/2009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519A-DD1E-48BD-B344-F255A9C145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C173-12AA-4078-AFD0-47B51DCF79BF}" type="datetimeFigureOut">
              <a:rPr lang="en-US" smtClean="0"/>
              <a:t>4/5/2009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519A-DD1E-48BD-B344-F255A9C145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C173-12AA-4078-AFD0-47B51DCF79BF}" type="datetimeFigureOut">
              <a:rPr lang="en-US" smtClean="0"/>
              <a:t>4/5/2009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519A-DD1E-48BD-B344-F255A9C145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C173-12AA-4078-AFD0-47B51DCF79BF}" type="datetimeFigureOut">
              <a:rPr lang="en-US" smtClean="0"/>
              <a:t>4/5/2009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519A-DD1E-48BD-B344-F255A9C145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C173-12AA-4078-AFD0-47B51DCF79BF}" type="datetimeFigureOut">
              <a:rPr lang="en-US" smtClean="0"/>
              <a:t>4/5/2009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519A-DD1E-48BD-B344-F255A9C145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C173-12AA-4078-AFD0-47B51DCF79BF}" type="datetimeFigureOut">
              <a:rPr lang="en-US" smtClean="0"/>
              <a:t>4/5/2009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519A-DD1E-48BD-B344-F255A9C145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C173-12AA-4078-AFD0-47B51DCF79BF}" type="datetimeFigureOut">
              <a:rPr lang="en-US" smtClean="0"/>
              <a:t>4/5/2009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519A-DD1E-48BD-B344-F255A9C145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C173-12AA-4078-AFD0-47B51DCF79BF}" type="datetimeFigureOut">
              <a:rPr lang="en-US" smtClean="0"/>
              <a:t>4/5/2009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519A-DD1E-48BD-B344-F255A9C145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C173-12AA-4078-AFD0-47B51DCF79BF}" type="datetimeFigureOut">
              <a:rPr lang="en-US" smtClean="0"/>
              <a:t>4/5/2009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519A-DD1E-48BD-B344-F255A9C145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C173-12AA-4078-AFD0-47B51DCF79BF}" type="datetimeFigureOut">
              <a:rPr lang="en-US" smtClean="0"/>
              <a:t>4/5/2009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F519A-DD1E-48BD-B344-F255A9C145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5C173-12AA-4078-AFD0-47B51DCF79BF}" type="datetimeFigureOut">
              <a:rPr lang="en-US" smtClean="0"/>
              <a:t>4/5/2009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F519A-DD1E-48BD-B344-F255A9C145E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e/ec/Punch_Rhodes_Colossus.png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HP_Administrator\Local Settings\Temporary Internet Files\Content.IE5\KCMO3X1V\MCj04352490000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28600"/>
            <a:ext cx="7315200" cy="29718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2800" y="685800"/>
            <a:ext cx="4343400" cy="2057399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latin typeface="Congo Wide" pitchFamily="34" charset="0"/>
              </a:rPr>
              <a:t>The Scramble for Africa</a:t>
            </a:r>
            <a:endParaRPr lang="en-US" sz="4800" b="1" dirty="0">
              <a:latin typeface="Congo Wide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6096000"/>
            <a:ext cx="8534400" cy="4572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© Student Handouts, Inc.                www.studenthandouts.com</a:t>
            </a:r>
            <a:endParaRPr lang="en-US" sz="2800" dirty="0"/>
          </a:p>
        </p:txBody>
      </p:sp>
      <p:pic>
        <p:nvPicPr>
          <p:cNvPr id="1027" name="Picture 3" descr="C:\Documents and Settings\HP_Administrator\Local Settings\Temporary Internet Files\Content.IE5\KCMO3X1V\MCj0434977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886200"/>
            <a:ext cx="1844675" cy="1597025"/>
          </a:xfrm>
          <a:prstGeom prst="rect">
            <a:avLst/>
          </a:prstGeom>
          <a:noFill/>
        </p:spPr>
      </p:pic>
      <p:pic>
        <p:nvPicPr>
          <p:cNvPr id="1028" name="Picture 4" descr="C:\Documents and Settings\HP_Administrator\Local Settings\Temporary Internet Files\Content.IE5\TS29IT8V\MCj0435007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33800" y="3962400"/>
            <a:ext cx="1746250" cy="1974850"/>
          </a:xfrm>
          <a:prstGeom prst="rect">
            <a:avLst/>
          </a:prstGeom>
          <a:noFill/>
        </p:spPr>
      </p:pic>
      <p:pic>
        <p:nvPicPr>
          <p:cNvPr id="1029" name="Picture 5" descr="C:\Documents and Settings\HP_Administrator\Local Settings\Temporary Internet Files\Content.IE5\R7IF5PO3\MCj04350030000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1800" y="3657600"/>
            <a:ext cx="1520825" cy="1920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00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5900" y="0"/>
            <a:ext cx="2578100" cy="3136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00800" cy="1143000"/>
          </a:xfrm>
        </p:spPr>
        <p:txBody>
          <a:bodyPr/>
          <a:lstStyle/>
          <a:p>
            <a:r>
              <a:rPr lang="en-US" dirty="0" smtClean="0"/>
              <a:t>THE “DARK” CONTINENT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0"/>
            <a:ext cx="7010400" cy="5029200"/>
          </a:xfrm>
        </p:spPr>
        <p:txBody>
          <a:bodyPr/>
          <a:lstStyle/>
          <a:p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“Dark Continent” – racist terminology referred to both the peoples of Africa and their alleged ignorance</a:t>
            </a:r>
          </a:p>
          <a:p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 reality, Africa has always had diverse groups of people with their own unique cultures and histories</a:t>
            </a:r>
          </a:p>
          <a:p>
            <a:pPr lvl="1"/>
            <a:r>
              <a:rPr lang="en-US" b="1" dirty="0" smtClean="0"/>
              <a:t>Civilizations</a:t>
            </a:r>
          </a:p>
          <a:p>
            <a:pPr lvl="1"/>
            <a:r>
              <a:rPr lang="en-US" b="1" dirty="0" smtClean="0"/>
              <a:t>Languages</a:t>
            </a:r>
          </a:p>
          <a:p>
            <a:pPr lvl="1"/>
            <a:r>
              <a:rPr lang="en-US" b="1" dirty="0" smtClean="0"/>
              <a:t>Religions</a:t>
            </a:r>
            <a:endParaRPr lang="en-US" b="1" dirty="0"/>
          </a:p>
        </p:txBody>
      </p:sp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152900"/>
            <a:ext cx="1282700" cy="270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HP_Administrator\Local Settings\Temporary Internet Files\Content.IE5\KCMO3X1V\MPj0427809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3505200"/>
            <a:ext cx="2743200" cy="2023110"/>
          </a:xfrm>
          <a:prstGeom prst="rect">
            <a:avLst/>
          </a:prstGeom>
          <a:noFill/>
        </p:spPr>
      </p:pic>
      <p:pic>
        <p:nvPicPr>
          <p:cNvPr id="4" name="Content Placeholder 3" descr="00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5900" y="0"/>
            <a:ext cx="2578100" cy="3136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010400" cy="914400"/>
          </a:xfrm>
        </p:spPr>
        <p:txBody>
          <a:bodyPr/>
          <a:lstStyle/>
          <a:p>
            <a:r>
              <a:rPr lang="en-US" dirty="0" smtClean="0"/>
              <a:t>GEOGRAPHY OF AFRICA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828800"/>
            <a:ext cx="70104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Continent – not a country</a:t>
            </a:r>
          </a:p>
          <a:p>
            <a:endParaRPr lang="en-US" dirty="0" smtClean="0"/>
          </a:p>
          <a:p>
            <a:r>
              <a:rPr lang="en-US" dirty="0" smtClean="0"/>
              <a:t>Continent is three times larger than Europe</a:t>
            </a:r>
          </a:p>
          <a:p>
            <a:endParaRPr lang="en-US" dirty="0" smtClean="0"/>
          </a:p>
          <a:p>
            <a:r>
              <a:rPr lang="en-US" dirty="0" smtClean="0"/>
              <a:t>Northern Africa – desert</a:t>
            </a:r>
            <a:endParaRPr lang="en-US" b="1" dirty="0" smtClean="0"/>
          </a:p>
          <a:p>
            <a:endParaRPr lang="en-US" dirty="0" smtClean="0"/>
          </a:p>
          <a:p>
            <a:r>
              <a:rPr lang="en-US" dirty="0" smtClean="0"/>
              <a:t>Mid-to-southern Africa – diverse climates and topography</a:t>
            </a:r>
          </a:p>
          <a:p>
            <a:endParaRPr lang="en-US" dirty="0"/>
          </a:p>
        </p:txBody>
      </p:sp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152900"/>
            <a:ext cx="1282700" cy="270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900" y="0"/>
            <a:ext cx="2578100" cy="3136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010400" cy="1295400"/>
          </a:xfrm>
        </p:spPr>
        <p:txBody>
          <a:bodyPr>
            <a:normAutofit/>
          </a:bodyPr>
          <a:lstStyle/>
          <a:p>
            <a:r>
              <a:rPr lang="en-US" dirty="0" smtClean="0"/>
              <a:t>FOREIGN HISTORY IN AFRICA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219200"/>
            <a:ext cx="7010400" cy="5410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Greeks controlled Egypt after conquest by Alexander the Great</a:t>
            </a:r>
          </a:p>
          <a:p>
            <a:pPr lvl="1"/>
            <a:r>
              <a:rPr lang="en-US" b="1" dirty="0" smtClean="0"/>
              <a:t>Ptolemaic dynasty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Romans ruled all areas along the Mediterranean coastline, including northern Africa</a:t>
            </a:r>
          </a:p>
          <a:p>
            <a:pPr lvl="1"/>
            <a:r>
              <a:rPr lang="en-US" b="1" dirty="0" smtClean="0"/>
              <a:t>Mediterranean – “Roman lake”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Arab traders converted many Africans to Islam from the 7</a:t>
            </a:r>
            <a:r>
              <a:rPr lang="en-US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century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Source of slaves for the Americas from the 17</a:t>
            </a:r>
            <a:r>
              <a:rPr lang="en-US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century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But little foreign interest in the interior of sub-Saharan Africa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2900"/>
            <a:ext cx="1282700" cy="270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900" y="0"/>
            <a:ext cx="2578100" cy="3136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10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“OPENING UP” OF AFRICA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0"/>
            <a:ext cx="7010400" cy="50292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Mid-1800s</a:t>
            </a:r>
          </a:p>
          <a:p>
            <a:pPr>
              <a:buNone/>
            </a:pPr>
            <a:endParaRPr lang="en-US" sz="4000" dirty="0" smtClean="0"/>
          </a:p>
          <a:p>
            <a:r>
              <a:rPr lang="en-US" sz="4000" dirty="0" smtClean="0"/>
              <a:t>Missionaries and explorers sparked foreign interest in Africa</a:t>
            </a:r>
            <a:endParaRPr lang="en-US" sz="4000" dirty="0"/>
          </a:p>
        </p:txBody>
      </p:sp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2900"/>
            <a:ext cx="1282700" cy="2705100"/>
          </a:xfrm>
          <a:prstGeom prst="rect">
            <a:avLst/>
          </a:prstGeom>
        </p:spPr>
      </p:pic>
      <p:pic>
        <p:nvPicPr>
          <p:cNvPr id="3074" name="Picture 2" descr="C:\Documents and Settings\HP_Administrator\Local Settings\Temporary Internet Files\Content.IE5\KCMO3X1V\MCj0407584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0" y="4495800"/>
            <a:ext cx="1727200" cy="1924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900" y="0"/>
            <a:ext cx="2578100" cy="3136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72390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DAVID LIVINGSTONE (1813-1873)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219200"/>
            <a:ext cx="70104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Scottish missionary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1841-1873 – lived in central Africa</a:t>
            </a:r>
          </a:p>
          <a:p>
            <a:pPr lvl="1"/>
            <a:r>
              <a:rPr lang="en-US" dirty="0" smtClean="0"/>
              <a:t>Explored Africa</a:t>
            </a:r>
          </a:p>
          <a:p>
            <a:pPr lvl="2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Named Lake Victoria after the British queen</a:t>
            </a:r>
          </a:p>
          <a:p>
            <a:pPr lvl="1"/>
            <a:r>
              <a:rPr lang="en-US" dirty="0" smtClean="0"/>
              <a:t>Converted many Africans to Christianity</a:t>
            </a:r>
          </a:p>
          <a:p>
            <a:pPr lvl="1"/>
            <a:r>
              <a:rPr lang="en-US" dirty="0" smtClean="0"/>
              <a:t>Wrote books on Africa which piqued foreign interest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1871 – reported “lost”</a:t>
            </a:r>
          </a:p>
          <a:p>
            <a:pPr lvl="1"/>
            <a:r>
              <a:rPr lang="en-US" dirty="0" smtClean="0"/>
              <a:t>“Found” by Henry Stanley</a:t>
            </a:r>
          </a:p>
          <a:p>
            <a:pPr lvl="1"/>
            <a:r>
              <a:rPr lang="en-US" dirty="0" smtClean="0"/>
              <a:t>“Dr. Livingstone, I presume?”</a:t>
            </a:r>
            <a:endParaRPr lang="en-US" dirty="0"/>
          </a:p>
        </p:txBody>
      </p:sp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2900"/>
            <a:ext cx="1282700" cy="2705100"/>
          </a:xfrm>
          <a:prstGeom prst="rect">
            <a:avLst/>
          </a:prstGeom>
        </p:spPr>
      </p:pic>
      <p:pic>
        <p:nvPicPr>
          <p:cNvPr id="7170" name="Picture 2" descr="http://upload.wikimedia.org/wikipedia/commons/d/d5/David_Livingston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4114800"/>
            <a:ext cx="182880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900" y="0"/>
            <a:ext cx="2578100" cy="3136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10400" cy="1143000"/>
          </a:xfrm>
        </p:spPr>
        <p:txBody>
          <a:bodyPr/>
          <a:lstStyle/>
          <a:p>
            <a:r>
              <a:rPr lang="en-US" dirty="0" smtClean="0"/>
              <a:t>HENRY STANLEY (1841-1904)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0"/>
            <a:ext cx="70104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Welsh-American reporter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“Found” Dr. Livingstone in Africa</a:t>
            </a:r>
          </a:p>
          <a:p>
            <a:pPr lvl="1"/>
            <a:r>
              <a:rPr lang="en-US" b="1" dirty="0" smtClean="0"/>
              <a:t>“Dr. Livingstone, I presume?”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Explored Africa</a:t>
            </a:r>
          </a:p>
          <a:p>
            <a:pPr lvl="1"/>
            <a:r>
              <a:rPr lang="en-US" b="1" dirty="0" smtClean="0"/>
              <a:t>Congo River</a:t>
            </a:r>
          </a:p>
          <a:p>
            <a:pPr lvl="1"/>
            <a:r>
              <a:rPr lang="en-US" b="1" dirty="0" smtClean="0"/>
              <a:t>Lake Tanganyika</a:t>
            </a:r>
          </a:p>
          <a:p>
            <a:pPr lvl="1"/>
            <a:r>
              <a:rPr lang="en-US" b="1" dirty="0" smtClean="0"/>
              <a:t>Lake Victoria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Worked with Belgium’s King Leopold II and his African colonization company</a:t>
            </a:r>
          </a:p>
          <a:p>
            <a:pPr lvl="1"/>
            <a:r>
              <a:rPr lang="en-US" b="1" dirty="0" smtClean="0"/>
              <a:t>International African Society</a:t>
            </a:r>
            <a:endParaRPr lang="en-US" b="1" dirty="0"/>
          </a:p>
        </p:txBody>
      </p:sp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2900"/>
            <a:ext cx="1282700" cy="2705100"/>
          </a:xfrm>
          <a:prstGeom prst="rect">
            <a:avLst/>
          </a:prstGeom>
        </p:spPr>
      </p:pic>
      <p:pic>
        <p:nvPicPr>
          <p:cNvPr id="8196" name="Picture 4" descr="http://upload.wikimedia.org/wikipedia/commons/thumb/3/36/Henry_Morton_Stanley.jpg/225px-Henry_Morton_Stanle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676400"/>
            <a:ext cx="1217396" cy="1828800"/>
          </a:xfrm>
          <a:prstGeom prst="rect">
            <a:avLst/>
          </a:prstGeom>
          <a:noFill/>
        </p:spPr>
      </p:pic>
      <p:pic>
        <p:nvPicPr>
          <p:cNvPr id="8198" name="Picture 6" descr="File:Stanley and Livingston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81600" y="3200400"/>
            <a:ext cx="2808701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upload.wikimedia.org/wikipedia/commons/thumb/5/50/Bundesarchiv_Bild_183-R30019%2C_Dr._Carl_Peters.jpg/180px-Bundesarchiv_Bild_183-R30019%2C_Dr._Carl_Pete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00" y="3733800"/>
            <a:ext cx="1714500" cy="2419351"/>
          </a:xfrm>
          <a:prstGeom prst="rect">
            <a:avLst/>
          </a:prstGeom>
          <a:noFill/>
        </p:spPr>
      </p:pic>
      <p:pic>
        <p:nvPicPr>
          <p:cNvPr id="4" name="Content Placeholder 3" descr="00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5900" y="0"/>
            <a:ext cx="2578100" cy="3136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010400" cy="1143000"/>
          </a:xfrm>
        </p:spPr>
        <p:txBody>
          <a:bodyPr/>
          <a:lstStyle/>
          <a:p>
            <a:r>
              <a:rPr lang="en-US" dirty="0" smtClean="0"/>
              <a:t>KARL PETERS (1856-1918)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219200"/>
            <a:ext cx="6553200" cy="53340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German explorer in Africa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Organized and propagandized for Germany’s colonial expansion</a:t>
            </a:r>
          </a:p>
          <a:p>
            <a:pPr lvl="1"/>
            <a:r>
              <a:rPr lang="en-US" b="1" dirty="0" smtClean="0"/>
              <a:t>Founded the Society for German Colonization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Acquired German East Africa (modern-day Tanzania)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Convinced Otto von Bismarck to take over German East Africa and increase Germany’s colonies in Africa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152900"/>
            <a:ext cx="1282700" cy="270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900" y="0"/>
            <a:ext cx="2578100" cy="3136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010400" cy="1143000"/>
          </a:xfrm>
        </p:spPr>
        <p:txBody>
          <a:bodyPr/>
          <a:lstStyle/>
          <a:p>
            <a:r>
              <a:rPr lang="en-US" dirty="0" smtClean="0"/>
              <a:t>CECIL RHODES (1853-1902)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143000"/>
            <a:ext cx="7315200" cy="5486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British businessman and politician in southern Africa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Made a fortune from African diamond mines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Established South African Company</a:t>
            </a:r>
          </a:p>
          <a:p>
            <a:pPr lvl="1"/>
            <a:r>
              <a:rPr lang="en-US" b="1" dirty="0" smtClean="0"/>
              <a:t>Land later became Rhodesia (Zimbabwe)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Prime minister of Cape Colony (1890-1896)</a:t>
            </a:r>
          </a:p>
          <a:p>
            <a:pPr lvl="1"/>
            <a:r>
              <a:rPr lang="en-US" b="1" dirty="0" smtClean="0"/>
              <a:t>Wanted British control over South Africa</a:t>
            </a:r>
          </a:p>
          <a:p>
            <a:pPr lvl="1"/>
            <a:r>
              <a:rPr lang="en-US" b="1" dirty="0" smtClean="0"/>
              <a:t>Wanted Cape-to-Cairo Railroad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Architect of British imperialism in southern Africa</a:t>
            </a:r>
          </a:p>
          <a:p>
            <a:pPr lvl="1"/>
            <a:r>
              <a:rPr lang="en-US" b="1" dirty="0" smtClean="0"/>
              <a:t>Great Britain became leading colonial power in southern Africa</a:t>
            </a:r>
            <a:endParaRPr lang="en-US" b="1" dirty="0"/>
          </a:p>
        </p:txBody>
      </p:sp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2900"/>
            <a:ext cx="1282700" cy="270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7010400" cy="1143000"/>
          </a:xfrm>
        </p:spPr>
        <p:txBody>
          <a:bodyPr/>
          <a:lstStyle/>
          <a:p>
            <a:r>
              <a:rPr lang="en-US" dirty="0" smtClean="0"/>
              <a:t>CECIL RHODES (1853-1902)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0"/>
            <a:ext cx="7010400" cy="5029200"/>
          </a:xfrm>
        </p:spPr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52900"/>
            <a:ext cx="1282700" cy="2705100"/>
          </a:xfrm>
          <a:prstGeom prst="rect">
            <a:avLst/>
          </a:prstGeom>
        </p:spPr>
      </p:pic>
      <p:pic>
        <p:nvPicPr>
          <p:cNvPr id="11266" name="Picture 2" descr="File:Punch Rhodes Colossus.pn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33925" y="1143000"/>
            <a:ext cx="4410075" cy="5715000"/>
          </a:xfrm>
          <a:prstGeom prst="rect">
            <a:avLst/>
          </a:prstGeom>
          <a:noFill/>
        </p:spPr>
      </p:pic>
      <p:pic>
        <p:nvPicPr>
          <p:cNvPr id="11268" name="Picture 4" descr="http://upload.wikimedia.org/wikipedia/commons/f/f9/CecilRhode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52600" y="1600200"/>
            <a:ext cx="2495619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52900"/>
            <a:ext cx="1282700" cy="2705100"/>
          </a:xfrm>
          <a:prstGeom prst="rect">
            <a:avLst/>
          </a:prstGeom>
        </p:spPr>
      </p:pic>
      <p:pic>
        <p:nvPicPr>
          <p:cNvPr id="12290" name="Picture 2" descr="http://upload.wikimedia.org/wikipedia/commons/thumb/3/39/Leopold_ii_garter_knight.jpg/210px-Leopold_ii_garter_knigh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1" y="3505200"/>
            <a:ext cx="1828799" cy="2743200"/>
          </a:xfrm>
          <a:prstGeom prst="rect">
            <a:avLst/>
          </a:prstGeom>
          <a:noFill/>
        </p:spPr>
      </p:pic>
      <p:pic>
        <p:nvPicPr>
          <p:cNvPr id="4" name="Content Placeholder 3" descr="00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5900" y="0"/>
            <a:ext cx="2578100" cy="3136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7010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KING LEOPOLD II OF BELGIUM (1835-1909)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64008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Took over land in central Africa</a:t>
            </a:r>
          </a:p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Berlin Conference (1885)</a:t>
            </a:r>
          </a:p>
          <a:p>
            <a:pPr lvl="1"/>
            <a:r>
              <a:rPr lang="en-US" b="1" dirty="0" smtClean="0"/>
              <a:t>Leopold’s control over Congo Free State recognized by major powers</a:t>
            </a:r>
          </a:p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Belgian Congo (1908)</a:t>
            </a:r>
          </a:p>
          <a:p>
            <a:pPr lvl="1"/>
            <a:r>
              <a:rPr lang="en-US" b="1" dirty="0" smtClean="0"/>
              <a:t>Leopold criticized for the cruelty of his rule in the Congo</a:t>
            </a:r>
          </a:p>
          <a:p>
            <a:pPr lvl="1"/>
            <a:r>
              <a:rPr lang="en-US" b="1" dirty="0" smtClean="0"/>
              <a:t>Leopold forced to sell Congo Free State to Belgian government</a:t>
            </a:r>
          </a:p>
          <a:p>
            <a:pPr lvl="1"/>
            <a:r>
              <a:rPr lang="en-US" b="1" dirty="0" smtClean="0"/>
              <a:t>Renamed Belgian Congo</a:t>
            </a:r>
          </a:p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Created European race for African colonies – “Scramble for Africa”</a:t>
            </a:r>
          </a:p>
          <a:p>
            <a:pPr lvl="1"/>
            <a:r>
              <a:rPr lang="en-US" b="1" dirty="0" smtClean="0"/>
              <a:t>Diamonds, foodstuffs, gold, ivory, rubber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900" y="0"/>
            <a:ext cx="2578100" cy="3136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010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BRITISH IN SOUTHERN AFRICA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066800"/>
            <a:ext cx="7010400" cy="5562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1815 – British took Cape Colony from the Dutch</a:t>
            </a:r>
          </a:p>
          <a:p>
            <a:pPr lvl="1"/>
            <a:r>
              <a:rPr lang="en-US" dirty="0" smtClean="0"/>
              <a:t>Boers moved north</a:t>
            </a:r>
          </a:p>
          <a:p>
            <a:pPr lvl="2"/>
            <a:r>
              <a:rPr lang="en-US" dirty="0" smtClean="0"/>
              <a:t>Transvaal</a:t>
            </a:r>
          </a:p>
          <a:p>
            <a:pPr lvl="3"/>
            <a:r>
              <a:rPr lang="en-US" b="1" dirty="0" smtClean="0"/>
              <a:t>1886 – gold discovered and British moved in</a:t>
            </a:r>
          </a:p>
          <a:p>
            <a:pPr lvl="3"/>
            <a:r>
              <a:rPr lang="en-US" b="1" dirty="0" smtClean="0"/>
              <a:t>1881 and 1895 – British attempted to take Transvaal from the Boers</a:t>
            </a:r>
          </a:p>
          <a:p>
            <a:pPr lvl="2"/>
            <a:r>
              <a:rPr lang="en-US" dirty="0" smtClean="0"/>
              <a:t>Orange Free State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Boer War (1899-1892)</a:t>
            </a:r>
          </a:p>
          <a:p>
            <a:pPr lvl="1"/>
            <a:r>
              <a:rPr lang="en-US" dirty="0" smtClean="0"/>
              <a:t>Dutch led by President Paul Kruger</a:t>
            </a:r>
          </a:p>
          <a:p>
            <a:pPr lvl="1"/>
            <a:r>
              <a:rPr lang="en-US" dirty="0" smtClean="0"/>
              <a:t>British won</a:t>
            </a:r>
          </a:p>
        </p:txBody>
      </p:sp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2900"/>
            <a:ext cx="1282700" cy="270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900" y="0"/>
            <a:ext cx="2578100" cy="3136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10400" cy="1143000"/>
          </a:xfrm>
        </p:spPr>
        <p:txBody>
          <a:bodyPr/>
          <a:lstStyle/>
          <a:p>
            <a:r>
              <a:rPr lang="en-US" dirty="0" smtClean="0"/>
              <a:t>UNION OF SOUTH AFRICA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0"/>
            <a:ext cx="7010400" cy="5029200"/>
          </a:xfrm>
        </p:spPr>
        <p:txBody>
          <a:bodyPr/>
          <a:lstStyle/>
          <a:p>
            <a:r>
              <a:rPr lang="en-US" dirty="0" smtClean="0"/>
              <a:t>Created in 1910</a:t>
            </a:r>
          </a:p>
          <a:p>
            <a:endParaRPr lang="en-US" dirty="0" smtClean="0"/>
          </a:p>
          <a:p>
            <a:r>
              <a:rPr lang="en-US" dirty="0" smtClean="0"/>
              <a:t>Included Cape Colony, Orange Free State, Natal, and Transvaal</a:t>
            </a:r>
          </a:p>
          <a:p>
            <a:endParaRPr lang="en-US" dirty="0" smtClean="0"/>
          </a:p>
          <a:p>
            <a:r>
              <a:rPr lang="en-US" dirty="0" smtClean="0"/>
              <a:t>Self-government</a:t>
            </a:r>
            <a:endParaRPr lang="en-US" dirty="0"/>
          </a:p>
        </p:txBody>
      </p:sp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2900"/>
            <a:ext cx="1282700" cy="2705100"/>
          </a:xfrm>
          <a:prstGeom prst="rect">
            <a:avLst/>
          </a:prstGeom>
        </p:spPr>
      </p:pic>
      <p:pic>
        <p:nvPicPr>
          <p:cNvPr id="15362" name="Picture 2" descr="C:\Documents and Settings\HP_Administrator\Local Settings\Temporary Internet Files\Content.IE5\C23N0BHR\MCj01894390000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4114800"/>
            <a:ext cx="3644812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900" y="0"/>
            <a:ext cx="2578100" cy="3136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7315200" cy="792162"/>
          </a:xfrm>
        </p:spPr>
        <p:txBody>
          <a:bodyPr>
            <a:noAutofit/>
          </a:bodyPr>
          <a:lstStyle/>
          <a:p>
            <a:r>
              <a:rPr lang="en-US" sz="3200" dirty="0" smtClean="0"/>
              <a:t>BRITISH COLONIES IN SOUTHERN AFRICA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0"/>
            <a:ext cx="7010400" cy="5029200"/>
          </a:xfrm>
        </p:spPr>
        <p:txBody>
          <a:bodyPr/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Rhodesia (now Zimbabwe)</a:t>
            </a:r>
          </a:p>
          <a:p>
            <a:pPr lvl="1"/>
            <a:r>
              <a:rPr lang="en-US" b="1" dirty="0" smtClean="0"/>
              <a:t>Named for Cecil Rhodes</a:t>
            </a:r>
          </a:p>
          <a:p>
            <a:pPr lvl="1"/>
            <a:r>
              <a:rPr lang="en-US" b="1" dirty="0" smtClean="0"/>
              <a:t>North of Union of South Africa</a:t>
            </a:r>
          </a:p>
          <a:p>
            <a:pPr lvl="1">
              <a:buNone/>
            </a:pPr>
            <a:endParaRPr lang="en-US" b="1" dirty="0" smtClean="0"/>
          </a:p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Bechuanaland (now Botswana)</a:t>
            </a:r>
          </a:p>
          <a:p>
            <a:pPr lvl="1"/>
            <a:r>
              <a:rPr lang="en-US" b="1" dirty="0" smtClean="0"/>
              <a:t>1885 – became a British protectorate</a:t>
            </a:r>
          </a:p>
          <a:p>
            <a:pPr lvl="1">
              <a:buNone/>
            </a:pPr>
            <a:endParaRPr lang="en-US" b="1" dirty="0" smtClean="0"/>
          </a:p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Kenya</a:t>
            </a:r>
          </a:p>
          <a:p>
            <a:pPr lvl="1"/>
            <a:r>
              <a:rPr lang="en-US" b="1" dirty="0" smtClean="0"/>
              <a:t>1888 – became a British protectorate</a:t>
            </a:r>
          </a:p>
          <a:p>
            <a:pPr lvl="1">
              <a:buNone/>
            </a:pPr>
            <a:endParaRPr lang="en-US" dirty="0"/>
          </a:p>
        </p:txBody>
      </p:sp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2900"/>
            <a:ext cx="1282700" cy="270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104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0"/>
            <a:ext cx="7010400" cy="5029200"/>
          </a:xfrm>
        </p:spPr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17410" name="Picture 2" descr="http://upload.wikimedia.org/wikipedia/commons/0/03/SouthAfrica188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0"/>
            <a:ext cx="793164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900" y="0"/>
            <a:ext cx="2578100" cy="3136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10400" cy="1143000"/>
          </a:xfrm>
        </p:spPr>
        <p:txBody>
          <a:bodyPr/>
          <a:lstStyle/>
          <a:p>
            <a:r>
              <a:rPr lang="en-US" dirty="0" smtClean="0"/>
              <a:t>BRITISH IN NORTH AFRICA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0"/>
            <a:ext cx="7620000" cy="5029200"/>
          </a:xfrm>
        </p:spPr>
        <p:txBody>
          <a:bodyPr/>
          <a:lstStyle/>
          <a:p>
            <a:r>
              <a:rPr lang="en-US" dirty="0" smtClean="0"/>
              <a:t>Egypt – in name ruled by Ottoman Turks, but largely independent</a:t>
            </a:r>
          </a:p>
          <a:p>
            <a:r>
              <a:rPr lang="en-US" dirty="0" smtClean="0"/>
              <a:t>European capital investments</a:t>
            </a:r>
          </a:p>
          <a:p>
            <a:pPr lvl="1"/>
            <a:r>
              <a:rPr lang="en-US" dirty="0" smtClean="0"/>
              <a:t>Suez Canal opened in 1869</a:t>
            </a:r>
          </a:p>
          <a:p>
            <a:pPr lvl="2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Built by the Egyptians and French</a:t>
            </a:r>
          </a:p>
          <a:p>
            <a:pPr lvl="2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Taken over by the British (1875)</a:t>
            </a:r>
          </a:p>
          <a:p>
            <a:pPr lvl="3"/>
            <a:r>
              <a:rPr lang="en-US" dirty="0" smtClean="0"/>
              <a:t>British Prime Minister Benjamin Disraeli</a:t>
            </a:r>
          </a:p>
          <a:p>
            <a:pPr lvl="4"/>
            <a:r>
              <a:rPr lang="en-US" b="1" dirty="0" smtClean="0"/>
              <a:t>Bought shares in Suez Canal Company from Egypt</a:t>
            </a:r>
          </a:p>
          <a:p>
            <a:pPr lvl="5"/>
            <a:r>
              <a:rPr lang="en-US" b="1" dirty="0" smtClean="0"/>
              <a:t>Egypt was nearly bankrupt from the expense of building the Suez Canal</a:t>
            </a:r>
          </a:p>
          <a:p>
            <a:pPr lvl="4"/>
            <a:r>
              <a:rPr lang="en-US" b="1" dirty="0" smtClean="0"/>
              <a:t>British government became largest shareholder</a:t>
            </a:r>
          </a:p>
          <a:p>
            <a:pPr lvl="3"/>
            <a:endParaRPr lang="en-US" dirty="0"/>
          </a:p>
        </p:txBody>
      </p:sp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2900"/>
            <a:ext cx="1282700" cy="2705100"/>
          </a:xfrm>
          <a:prstGeom prst="rect">
            <a:avLst/>
          </a:prstGeom>
        </p:spPr>
      </p:pic>
      <p:pic>
        <p:nvPicPr>
          <p:cNvPr id="18433" name="Picture 1" descr="C:\Documents and Settings\HP_Administrator\Local Settings\Temporary Internet Files\Content.IE5\KCMO3X1V\MCj0435254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67600" y="3276600"/>
            <a:ext cx="1500510" cy="1371600"/>
          </a:xfrm>
          <a:prstGeom prst="rect">
            <a:avLst/>
          </a:prstGeom>
          <a:noFill/>
        </p:spPr>
      </p:pic>
      <p:pic>
        <p:nvPicPr>
          <p:cNvPr id="18435" name="Picture 3" descr="C:\Documents and Settings\HP_Administrator\Local Settings\Temporary Internet Files\Content.IE5\TS29IT8V\MCj04057500000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9200" y="4953000"/>
            <a:ext cx="1828800" cy="1799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900" y="0"/>
            <a:ext cx="2578100" cy="3136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10400" cy="1143000"/>
          </a:xfrm>
        </p:spPr>
        <p:txBody>
          <a:bodyPr/>
          <a:lstStyle/>
          <a:p>
            <a:r>
              <a:rPr lang="en-US" dirty="0" smtClean="0"/>
              <a:t>EUROPEANS IN EGYPT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0"/>
            <a:ext cx="70104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1870s – with the Egyptian government bankrupt, the British and French took over financial control of the country</a:t>
            </a:r>
          </a:p>
          <a:p>
            <a:pPr lvl="1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Egyptian monarchs (technically Ottoman viceroys) ruled as puppet leaders</a:t>
            </a:r>
          </a:p>
          <a:p>
            <a:r>
              <a:rPr lang="en-US" dirty="0" smtClean="0"/>
              <a:t> 1882 – Egyptian nationalist rebellion</a:t>
            </a:r>
          </a:p>
          <a:p>
            <a:pPr lvl="1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France withdrew its troops</a:t>
            </a:r>
          </a:p>
          <a:p>
            <a:pPr lvl="1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Great Britain left in control of Egypt</a:t>
            </a:r>
          </a:p>
          <a:p>
            <a:pPr lvl="2"/>
            <a:r>
              <a:rPr lang="en-US" dirty="0" smtClean="0"/>
              <a:t>Lord Cromer introduced reforms</a:t>
            </a:r>
          </a:p>
          <a:p>
            <a:pPr lvl="1"/>
            <a:r>
              <a:rPr lang="en-US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 facto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British protectorate</a:t>
            </a:r>
          </a:p>
          <a:p>
            <a:pPr lvl="2"/>
            <a:r>
              <a:rPr lang="en-US" dirty="0" smtClean="0"/>
              <a:t>Made official in 1914</a:t>
            </a:r>
          </a:p>
          <a:p>
            <a:pPr lvl="2"/>
            <a:r>
              <a:rPr lang="en-US" dirty="0" smtClean="0"/>
              <a:t>Independence came in 1922 </a:t>
            </a:r>
            <a:endParaRPr lang="en-US" dirty="0" smtClean="0"/>
          </a:p>
        </p:txBody>
      </p:sp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2900"/>
            <a:ext cx="1282700" cy="2705100"/>
          </a:xfrm>
          <a:prstGeom prst="rect">
            <a:avLst/>
          </a:prstGeom>
        </p:spPr>
      </p:pic>
      <p:pic>
        <p:nvPicPr>
          <p:cNvPr id="34818" name="Picture 2" descr="C:\Documents and Settings\HP_Administrator\Local Settings\Temporary Internet Files\Content.IE5\TS29IT8V\MCj0405750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34200" y="4724400"/>
            <a:ext cx="1955800" cy="1924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900" y="0"/>
            <a:ext cx="2578100" cy="3136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10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BRITISH IN NORTHERN AFRICA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371600"/>
            <a:ext cx="7010400" cy="52578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Sudan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Area south of Egypt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Under Anglo-Egyptian control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Cotton needed for British textile mills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Entente Cordiale (1904)</a:t>
            </a:r>
          </a:p>
          <a:p>
            <a:pPr lvl="2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Great Britain controlled Sudan</a:t>
            </a:r>
          </a:p>
          <a:p>
            <a:pPr lvl="2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France controlled Morocco </a:t>
            </a:r>
          </a:p>
          <a:p>
            <a:pPr lvl="1">
              <a:buNone/>
            </a:pP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 smtClean="0"/>
              <a:t>Cape-to-Cairo Railroad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Idea of Cecil Rhodes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Would secure Great Britain’s dominance in Africa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Never completed – sections missing through modern Sudan and Uganda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2900"/>
            <a:ext cx="1282700" cy="270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Cape-to-Cairo Railway: Crossing over Victoria Falls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5842" name="Picture 2" descr="http://upload.wikimedia.org/wikipedia/commons/e/ee/Victoria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371600"/>
            <a:ext cx="6096000" cy="487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900" y="0"/>
            <a:ext cx="2578100" cy="3136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010400" cy="1143000"/>
          </a:xfrm>
        </p:spPr>
        <p:txBody>
          <a:bodyPr/>
          <a:lstStyle/>
          <a:p>
            <a:r>
              <a:rPr lang="en-US" dirty="0" smtClean="0"/>
              <a:t>FRENCH IN AFRICA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0600"/>
            <a:ext cx="8001000" cy="5638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Algeria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1830 – invasion 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1831 – annexation </a:t>
            </a:r>
          </a:p>
          <a:p>
            <a:r>
              <a:rPr lang="en-US" dirty="0" smtClean="0"/>
              <a:t>Tunis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1881 – controlled by France</a:t>
            </a:r>
          </a:p>
          <a:p>
            <a:pPr lvl="2"/>
            <a:r>
              <a:rPr lang="en-US" dirty="0" smtClean="0"/>
              <a:t>Led Italy to join the Triple Alliance with Austria-Hungary and Germany</a:t>
            </a:r>
          </a:p>
          <a:p>
            <a:r>
              <a:rPr lang="en-US" dirty="0" smtClean="0"/>
              <a:t>Morocco 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1881 – large part under French control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1905 and 1911 – nearly sparked a European war between France and Germany</a:t>
            </a:r>
          </a:p>
          <a:p>
            <a:pPr lvl="2"/>
            <a:r>
              <a:rPr lang="en-US" dirty="0" smtClean="0"/>
              <a:t>1906 – </a:t>
            </a:r>
            <a:r>
              <a:rPr lang="en-US" b="1" dirty="0" smtClean="0"/>
              <a:t>Algeciras Conference </a:t>
            </a:r>
            <a:r>
              <a:rPr lang="en-US" dirty="0" smtClean="0"/>
              <a:t>– Germany recognized French rights in Morocco</a:t>
            </a:r>
          </a:p>
          <a:p>
            <a:pPr lvl="2"/>
            <a:r>
              <a:rPr lang="en-US" dirty="0" smtClean="0"/>
              <a:t>1911 – </a:t>
            </a:r>
            <a:r>
              <a:rPr lang="en-US" b="1" dirty="0" err="1" smtClean="0"/>
              <a:t>Agadir</a:t>
            </a:r>
            <a:r>
              <a:rPr lang="en-US" b="1" dirty="0" smtClean="0"/>
              <a:t> Crisis </a:t>
            </a:r>
            <a:r>
              <a:rPr lang="en-US" dirty="0" smtClean="0"/>
              <a:t>– Germany recognized French protectorate over Morocco in exchange for part of France’s territory in the Congo</a:t>
            </a:r>
          </a:p>
        </p:txBody>
      </p:sp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2900"/>
            <a:ext cx="1282700" cy="270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900" y="0"/>
            <a:ext cx="2578100" cy="3136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10400" cy="1143000"/>
          </a:xfrm>
        </p:spPr>
        <p:txBody>
          <a:bodyPr/>
          <a:lstStyle/>
          <a:p>
            <a:r>
              <a:rPr lang="en-US" dirty="0" smtClean="0"/>
              <a:t>FRENCH IN AFRICA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0"/>
            <a:ext cx="70104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Madagascar</a:t>
            </a:r>
          </a:p>
          <a:p>
            <a:pPr lvl="1"/>
            <a:r>
              <a:rPr lang="en-US" dirty="0" smtClean="0"/>
              <a:t>1896 – controlled by France</a:t>
            </a:r>
          </a:p>
          <a:p>
            <a:r>
              <a:rPr lang="en-US" dirty="0" smtClean="0"/>
              <a:t>Somaliland</a:t>
            </a:r>
          </a:p>
          <a:p>
            <a:pPr lvl="1"/>
            <a:r>
              <a:rPr lang="en-US" dirty="0" smtClean="0"/>
              <a:t>1880s – partly under French control</a:t>
            </a:r>
          </a:p>
          <a:p>
            <a:r>
              <a:rPr lang="en-US" dirty="0" smtClean="0"/>
              <a:t>West Africa</a:t>
            </a:r>
          </a:p>
          <a:p>
            <a:pPr lvl="1"/>
            <a:r>
              <a:rPr lang="en-US" dirty="0" smtClean="0"/>
              <a:t>Late 1800s – largely under French control</a:t>
            </a:r>
          </a:p>
          <a:p>
            <a:r>
              <a:rPr lang="en-US" dirty="0" smtClean="0"/>
              <a:t>Sudan</a:t>
            </a:r>
          </a:p>
          <a:p>
            <a:pPr lvl="1"/>
            <a:r>
              <a:rPr lang="en-US" dirty="0" smtClean="0"/>
              <a:t>1898 – met Britain’s area of control and nearly went to war</a:t>
            </a:r>
          </a:p>
          <a:p>
            <a:pPr lvl="1"/>
            <a:r>
              <a:rPr lang="en-US" dirty="0" smtClean="0"/>
              <a:t>Entente Cordiale settled British-French disputes in Africa</a:t>
            </a:r>
            <a:endParaRPr lang="en-US" dirty="0"/>
          </a:p>
        </p:txBody>
      </p:sp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2900"/>
            <a:ext cx="1282700" cy="270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900" y="0"/>
            <a:ext cx="2578100" cy="3136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10400" cy="1143000"/>
          </a:xfrm>
        </p:spPr>
        <p:txBody>
          <a:bodyPr/>
          <a:lstStyle/>
          <a:p>
            <a:r>
              <a:rPr lang="en-US" dirty="0" smtClean="0"/>
              <a:t>FRENCH IN AFRICA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0"/>
            <a:ext cx="7010400" cy="5029200"/>
          </a:xfrm>
        </p:spPr>
        <p:txBody>
          <a:bodyPr/>
          <a:lstStyle/>
          <a:p>
            <a:r>
              <a:rPr lang="en-US" dirty="0" smtClean="0"/>
              <a:t>By World War I – 1914 </a:t>
            </a:r>
          </a:p>
          <a:p>
            <a:pPr lvl="1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France controlled 3,250,000 square miles in Africa</a:t>
            </a:r>
          </a:p>
          <a:p>
            <a:pPr lvl="2"/>
            <a:r>
              <a:rPr lang="en-US" dirty="0" smtClean="0"/>
              <a:t>14 times the area of France</a:t>
            </a:r>
          </a:p>
          <a:p>
            <a:pPr lvl="1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France ruled 30,000,000 Africans</a:t>
            </a:r>
          </a:p>
          <a:p>
            <a:pPr lvl="2"/>
            <a:r>
              <a:rPr lang="en-US" dirty="0" smtClean="0"/>
              <a:t>75% of the population of France</a:t>
            </a:r>
            <a:endParaRPr lang="en-US" dirty="0"/>
          </a:p>
        </p:txBody>
      </p:sp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2900"/>
            <a:ext cx="1282700" cy="2705100"/>
          </a:xfrm>
          <a:prstGeom prst="rect">
            <a:avLst/>
          </a:prstGeom>
        </p:spPr>
      </p:pic>
      <p:pic>
        <p:nvPicPr>
          <p:cNvPr id="37890" name="Picture 2" descr="File:Flag of France.sv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62400" y="4724400"/>
            <a:ext cx="2743200" cy="18276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File:Togo Deutsches Koloniallexikon, Verlag von Quelle &amp; Meyer Leipz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3886200"/>
            <a:ext cx="2857881" cy="2971800"/>
          </a:xfrm>
          <a:prstGeom prst="rect">
            <a:avLst/>
          </a:prstGeom>
          <a:noFill/>
        </p:spPr>
      </p:pic>
      <p:pic>
        <p:nvPicPr>
          <p:cNvPr id="4" name="Content Placeholder 3" descr="00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5900" y="0"/>
            <a:ext cx="2578100" cy="3136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010400" cy="1143000"/>
          </a:xfrm>
        </p:spPr>
        <p:txBody>
          <a:bodyPr/>
          <a:lstStyle/>
          <a:p>
            <a:r>
              <a:rPr lang="en-US" dirty="0" smtClean="0"/>
              <a:t>GERMANS IN AFRICA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066800"/>
            <a:ext cx="7010400" cy="5029200"/>
          </a:xfrm>
        </p:spPr>
        <p:txBody>
          <a:bodyPr/>
          <a:lstStyle/>
          <a:p>
            <a:r>
              <a:rPr lang="en-US" dirty="0" smtClean="0"/>
              <a:t>Togoland (now Togo and Ghana)</a:t>
            </a:r>
          </a:p>
          <a:p>
            <a:r>
              <a:rPr lang="en-US" dirty="0" smtClean="0"/>
              <a:t>Cameroons (now Cameroon and Nigeria)</a:t>
            </a:r>
          </a:p>
          <a:p>
            <a:r>
              <a:rPr lang="en-US" dirty="0" smtClean="0"/>
              <a:t>Southwest Africa (now Namibia)</a:t>
            </a:r>
          </a:p>
          <a:p>
            <a:r>
              <a:rPr lang="en-US" dirty="0" smtClean="0"/>
              <a:t>East Africa (now Burundi, Rwanda, and Tanzania)</a:t>
            </a:r>
            <a:endParaRPr lang="en-US" dirty="0"/>
          </a:p>
        </p:txBody>
      </p:sp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152900"/>
            <a:ext cx="1282700" cy="270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900" y="0"/>
            <a:ext cx="2578100" cy="3136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10400" cy="1143000"/>
          </a:xfrm>
        </p:spPr>
        <p:txBody>
          <a:bodyPr/>
          <a:lstStyle/>
          <a:p>
            <a:r>
              <a:rPr lang="en-US" dirty="0" smtClean="0"/>
              <a:t>ITALIANS IN AFRICA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0"/>
            <a:ext cx="7010400" cy="5029200"/>
          </a:xfrm>
        </p:spPr>
        <p:txBody>
          <a:bodyPr/>
          <a:lstStyle/>
          <a:p>
            <a:r>
              <a:rPr lang="en-US" dirty="0" smtClean="0"/>
              <a:t>1882-1896</a:t>
            </a:r>
          </a:p>
          <a:p>
            <a:pPr lvl="1"/>
            <a:r>
              <a:rPr lang="en-US" dirty="0" smtClean="0"/>
              <a:t>Eritrea (along the Red Sea)</a:t>
            </a:r>
          </a:p>
          <a:p>
            <a:pPr lvl="1"/>
            <a:r>
              <a:rPr lang="en-US" dirty="0" smtClean="0"/>
              <a:t>Somaliland (along the Indian Ocean, part of today’s Somalia)</a:t>
            </a:r>
          </a:p>
          <a:p>
            <a:r>
              <a:rPr lang="en-US" dirty="0" smtClean="0"/>
              <a:t>1896</a:t>
            </a:r>
          </a:p>
          <a:p>
            <a:pPr lvl="1"/>
            <a:r>
              <a:rPr lang="en-US" dirty="0" smtClean="0"/>
              <a:t>Defeated in attempt to conquer Abyssinia (Ethiopia)</a:t>
            </a:r>
          </a:p>
          <a:p>
            <a:r>
              <a:rPr lang="en-US" dirty="0" smtClean="0"/>
              <a:t>1912</a:t>
            </a:r>
          </a:p>
          <a:p>
            <a:pPr lvl="1"/>
            <a:r>
              <a:rPr lang="en-US" dirty="0" smtClean="0"/>
              <a:t>Won Tripoli from Ottoman Turks</a:t>
            </a:r>
            <a:endParaRPr lang="en-US" dirty="0"/>
          </a:p>
        </p:txBody>
      </p:sp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2900"/>
            <a:ext cx="1282700" cy="270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52900"/>
            <a:ext cx="1282700" cy="2705100"/>
          </a:xfrm>
          <a:prstGeom prst="rect">
            <a:avLst/>
          </a:prstGeom>
        </p:spPr>
      </p:pic>
      <p:pic>
        <p:nvPicPr>
          <p:cNvPr id="39938" name="Picture 2" descr="File:LocationDRCongo.sv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114800"/>
            <a:ext cx="5486400" cy="2743200"/>
          </a:xfrm>
          <a:prstGeom prst="rect">
            <a:avLst/>
          </a:prstGeom>
          <a:noFill/>
        </p:spPr>
      </p:pic>
      <p:pic>
        <p:nvPicPr>
          <p:cNvPr id="4" name="Content Placeholder 3" descr="00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5900" y="0"/>
            <a:ext cx="2578100" cy="3136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867400" cy="990600"/>
          </a:xfrm>
        </p:spPr>
        <p:txBody>
          <a:bodyPr/>
          <a:lstStyle/>
          <a:p>
            <a:r>
              <a:rPr lang="en-US" dirty="0" smtClean="0"/>
              <a:t>BELGIANS IN AFRICA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7696200" cy="3810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1908</a:t>
            </a:r>
          </a:p>
          <a:p>
            <a:pPr lvl="1"/>
            <a:r>
              <a:rPr lang="en-US" dirty="0" smtClean="0"/>
              <a:t>Belgium gained control of Congo (Congo Free State) from King Leopold II</a:t>
            </a:r>
          </a:p>
          <a:p>
            <a:pPr lvl="1"/>
            <a:r>
              <a:rPr lang="en-US" dirty="0" smtClean="0"/>
              <a:t>Leopold was infamous for the cruelty of his rule in the Congo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Congo Free State (</a:t>
            </a:r>
            <a:r>
              <a:rPr lang="en-US" dirty="0"/>
              <a:t>t</a:t>
            </a:r>
            <a:r>
              <a:rPr lang="en-US" dirty="0" smtClean="0"/>
              <a:t>oday’s Democratic Republic of Congo)</a:t>
            </a:r>
            <a:endParaRPr lang="en-US" dirty="0" smtClean="0"/>
          </a:p>
          <a:p>
            <a:pPr lvl="1"/>
            <a:r>
              <a:rPr lang="en-US" dirty="0" smtClean="0"/>
              <a:t>80 times the size of Belgium</a:t>
            </a:r>
          </a:p>
          <a:p>
            <a:pPr lvl="1"/>
            <a:r>
              <a:rPr lang="en-US" dirty="0" smtClean="0"/>
              <a:t>Source of uranium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900" y="0"/>
            <a:ext cx="2578100" cy="3136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10400" cy="1143000"/>
          </a:xfrm>
        </p:spPr>
        <p:txBody>
          <a:bodyPr/>
          <a:lstStyle/>
          <a:p>
            <a:r>
              <a:rPr lang="en-US" dirty="0" smtClean="0"/>
              <a:t>PORTUGUESE IN AFRICA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0"/>
            <a:ext cx="7010400" cy="5029200"/>
          </a:xfrm>
        </p:spPr>
        <p:txBody>
          <a:bodyPr/>
          <a:lstStyle/>
          <a:p>
            <a:r>
              <a:rPr lang="en-US" dirty="0" smtClean="0"/>
              <a:t>Under “old imperialism” Portugal gained African territory and led the early trans-Atlantic African slave trade</a:t>
            </a:r>
          </a:p>
          <a:p>
            <a:endParaRPr lang="en-US" dirty="0" smtClean="0"/>
          </a:p>
          <a:p>
            <a:r>
              <a:rPr lang="en-US" dirty="0" smtClean="0"/>
              <a:t>Angola</a:t>
            </a:r>
          </a:p>
          <a:p>
            <a:endParaRPr lang="en-US" dirty="0" smtClean="0"/>
          </a:p>
          <a:p>
            <a:r>
              <a:rPr lang="en-US" dirty="0" smtClean="0"/>
              <a:t>Mozambique</a:t>
            </a:r>
            <a:endParaRPr lang="en-US" dirty="0"/>
          </a:p>
        </p:txBody>
      </p:sp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2900"/>
            <a:ext cx="1282700" cy="2705100"/>
          </a:xfrm>
          <a:prstGeom prst="rect">
            <a:avLst/>
          </a:prstGeom>
        </p:spPr>
      </p:pic>
      <p:pic>
        <p:nvPicPr>
          <p:cNvPr id="40961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3657600"/>
            <a:ext cx="3554569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705600" y="59436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Portuguese territory in Africa, 1810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SPANISH IN AFRICA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2667000" cy="5638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Spain had very few possessions in Africa</a:t>
            </a:r>
          </a:p>
          <a:p>
            <a:endParaRPr lang="en-US" dirty="0" smtClean="0"/>
          </a:p>
          <a:p>
            <a:r>
              <a:rPr lang="en-US" dirty="0" smtClean="0"/>
              <a:t>Tip of Morocco</a:t>
            </a:r>
          </a:p>
          <a:p>
            <a:endParaRPr lang="en-US" dirty="0" smtClean="0"/>
          </a:p>
          <a:p>
            <a:r>
              <a:rPr lang="en-US" dirty="0" smtClean="0"/>
              <a:t>Rio de Oro</a:t>
            </a:r>
          </a:p>
          <a:p>
            <a:endParaRPr lang="en-US" dirty="0" smtClean="0"/>
          </a:p>
          <a:p>
            <a:r>
              <a:rPr lang="en-US" dirty="0" smtClean="0"/>
              <a:t>Rio Muni</a:t>
            </a:r>
            <a:endParaRPr lang="en-US" dirty="0"/>
          </a:p>
        </p:txBody>
      </p:sp>
      <p:pic>
        <p:nvPicPr>
          <p:cNvPr id="45058" name="Picture 2" descr="File:Saharaoccidentales.sv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1825" y="1152524"/>
            <a:ext cx="5972175" cy="5705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900" y="0"/>
            <a:ext cx="2578100" cy="3136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10400" cy="1143000"/>
          </a:xfrm>
        </p:spPr>
        <p:txBody>
          <a:bodyPr/>
          <a:lstStyle/>
          <a:p>
            <a:r>
              <a:rPr lang="en-US" dirty="0" smtClean="0"/>
              <a:t>AFRICANS IN AFRICA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0"/>
            <a:ext cx="7010400" cy="5029200"/>
          </a:xfrm>
        </p:spPr>
        <p:txBody>
          <a:bodyPr/>
          <a:lstStyle/>
          <a:p>
            <a:r>
              <a:rPr lang="en-US" dirty="0" smtClean="0"/>
              <a:t>By the time of the First World War (1914)</a:t>
            </a:r>
          </a:p>
          <a:p>
            <a:pPr lvl="1"/>
            <a:r>
              <a:rPr lang="en-US" dirty="0" smtClean="0"/>
              <a:t>Only 2 independent African countries</a:t>
            </a:r>
          </a:p>
          <a:p>
            <a:pPr lvl="2"/>
            <a:r>
              <a:rPr lang="en-US" b="1" dirty="0" smtClean="0"/>
              <a:t>Abyssinia (Ethiopia)</a:t>
            </a:r>
          </a:p>
          <a:p>
            <a:pPr lvl="3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Ruled by dynasty stretching back to at least the 13</a:t>
            </a:r>
            <a:r>
              <a:rPr lang="en-US" b="1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century</a:t>
            </a:r>
          </a:p>
          <a:p>
            <a:pPr lvl="3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Last emperor was </a:t>
            </a:r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Haile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Selassie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deposed in 1974</a:t>
            </a:r>
          </a:p>
          <a:p>
            <a:pPr lvl="3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Home to Ethiopian Orthodox Christian Church (strongly tied to Egyptian Coptic Church)</a:t>
            </a:r>
          </a:p>
          <a:p>
            <a:pPr lvl="2"/>
            <a:r>
              <a:rPr lang="en-US" b="1" dirty="0" smtClean="0"/>
              <a:t>Liberia</a:t>
            </a:r>
          </a:p>
          <a:p>
            <a:pPr lvl="3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Formed by freed slaves under auspices of the United States government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2900"/>
            <a:ext cx="1282700" cy="270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900" y="0"/>
            <a:ext cx="2578100" cy="3136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104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0"/>
            <a:ext cx="7010400" cy="5029200"/>
          </a:xfrm>
        </p:spPr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2900"/>
            <a:ext cx="1282700" cy="2705100"/>
          </a:xfrm>
          <a:prstGeom prst="rect">
            <a:avLst/>
          </a:prstGeom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86575" y="0"/>
            <a:ext cx="47142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900" y="0"/>
            <a:ext cx="2578100" cy="3136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10400" cy="1143000"/>
          </a:xfrm>
        </p:spPr>
        <p:txBody>
          <a:bodyPr/>
          <a:lstStyle/>
          <a:p>
            <a:r>
              <a:rPr lang="en-US" dirty="0" smtClean="0"/>
              <a:t>REVIEW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0"/>
            <a:ext cx="7010400" cy="50292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led to the “Scramble for Africa”?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Which European nations controlled the most land in Africa?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Who led British imperialism in Africa?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Which African nations were left independent at the time of World War I?</a:t>
            </a:r>
            <a:endParaRPr lang="en-US" dirty="0"/>
          </a:p>
        </p:txBody>
      </p:sp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2900"/>
            <a:ext cx="1282700" cy="270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1215</Words>
  <Application>Microsoft Office PowerPoint</Application>
  <PresentationFormat>On-screen Show (4:3)</PresentationFormat>
  <Paragraphs>215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The Scramble for Africa</vt:lpstr>
      <vt:lpstr>THE “DARK” CONTINENT</vt:lpstr>
      <vt:lpstr>GEOGRAPHY OF AFRICA</vt:lpstr>
      <vt:lpstr>FOREIGN HISTORY IN AFRICA</vt:lpstr>
      <vt:lpstr>The “OPENING UP” OF AFRICA</vt:lpstr>
      <vt:lpstr>DAVID LIVINGSTONE (1813-1873)</vt:lpstr>
      <vt:lpstr>HENRY STANLEY (1841-1904)</vt:lpstr>
      <vt:lpstr>KARL PETERS (1856-1918)</vt:lpstr>
      <vt:lpstr>CECIL RHODES (1853-1902)</vt:lpstr>
      <vt:lpstr>CECIL RHODES (1853-1902)</vt:lpstr>
      <vt:lpstr>KING LEOPOLD II OF BELGIUM (1835-1909)</vt:lpstr>
      <vt:lpstr>BRITISH IN SOUTHERN AFRICA</vt:lpstr>
      <vt:lpstr>UNION OF SOUTH AFRICA</vt:lpstr>
      <vt:lpstr>BRITISH COLONIES IN SOUTHERN AFRICA</vt:lpstr>
      <vt:lpstr>Slide 15</vt:lpstr>
      <vt:lpstr>BRITISH IN NORTH AFRICA</vt:lpstr>
      <vt:lpstr>EUROPEANS IN EGYPT</vt:lpstr>
      <vt:lpstr>BRITISH IN NORTHERN AFRICA</vt:lpstr>
      <vt:lpstr>Cape-to-Cairo Railway: Crossing over Victoria Falls</vt:lpstr>
      <vt:lpstr>FRENCH IN AFRICA</vt:lpstr>
      <vt:lpstr>FRENCH IN AFRICA</vt:lpstr>
      <vt:lpstr>FRENCH IN AFRICA</vt:lpstr>
      <vt:lpstr>GERMANS IN AFRICA</vt:lpstr>
      <vt:lpstr>ITALIANS IN AFRICA</vt:lpstr>
      <vt:lpstr>BELGIANS IN AFRICA</vt:lpstr>
      <vt:lpstr>PORTUGUESE IN AFRICA</vt:lpstr>
      <vt:lpstr>SPANISH IN AFRICA</vt:lpstr>
      <vt:lpstr>AFRICANS IN AFRICA</vt:lpstr>
      <vt:lpstr>Slide 29</vt:lpstr>
      <vt:lpstr>REVIEW QUESTIONS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Imperialism: The Scramble for Africa</dc:title>
  <dc:subject>World History - Global Studies</dc:subject>
  <dc:creator>Student Handouts, Inc.</dc:creator>
  <cp:lastModifiedBy>HP Authorized Customer</cp:lastModifiedBy>
  <cp:revision>40</cp:revision>
  <dcterms:created xsi:type="dcterms:W3CDTF">2009-04-05T22:21:44Z</dcterms:created>
  <dcterms:modified xsi:type="dcterms:W3CDTF">2009-04-06T04:38:52Z</dcterms:modified>
  <cp:category>PPTX Format</cp:category>
</cp:coreProperties>
</file>