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60" r:id="rId13"/>
    <p:sldId id="277" r:id="rId14"/>
    <p:sldId id="278" r:id="rId15"/>
    <p:sldId id="274" r:id="rId16"/>
    <p:sldId id="276" r:id="rId17"/>
    <p:sldId id="275" r:id="rId18"/>
    <p:sldId id="273" r:id="rId19"/>
    <p:sldId id="272" r:id="rId20"/>
    <p:sldId id="271" r:id="rId21"/>
    <p:sldId id="270" r:id="rId22"/>
    <p:sldId id="25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183D-AADB-481C-8ADA-F6484134197E}" type="datetimeFigureOut">
              <a:rPr lang="en-US" smtClean="0"/>
              <a:t>4/8/2009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EDFE8-CD7B-4F6C-9C42-03EE5B6B8F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The Kuomintang changed the name of</a:t>
            </a:r>
            <a:r>
              <a:rPr lang="en-US" baseline="0" dirty="0" smtClean="0"/>
              <a:t> </a:t>
            </a:r>
            <a:r>
              <a:rPr lang="en-US" dirty="0" smtClean="0"/>
              <a:t>Peking/Beijing to Peiping</a:t>
            </a:r>
            <a:r>
              <a:rPr lang="en-US" baseline="0" dirty="0" smtClean="0"/>
              <a:t> (or </a:t>
            </a:r>
            <a:r>
              <a:rPr lang="en-US" baseline="0" dirty="0" err="1" smtClean="0"/>
              <a:t>Beiping</a:t>
            </a:r>
            <a:r>
              <a:rPr lang="en-US" baseline="0" dirty="0" smtClean="0"/>
              <a:t>) in 1928.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EDFE8-CD7B-4F6C-9C42-03EE5B6B8F09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09B70F4-2D8E-4D3E-A657-65C45EDB4940}" type="datetimeFigureOut">
              <a:rPr lang="en-US" smtClean="0"/>
              <a:t>4/7/2009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CDF759A-EA12-426E-876D-E84C96C4495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HP_Administrator\Local Settings\Temporary Internet Files\Content.IE5\6CJWCZQH\MPj0427603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6465"/>
            <a:ext cx="9144000" cy="626506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1"/>
            <a:ext cx="8686800" cy="7619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Imperialism in China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6553200"/>
            <a:ext cx="8062912" cy="304800"/>
          </a:xfrm>
        </p:spPr>
        <p:txBody>
          <a:bodyPr>
            <a:normAutofit fontScale="32500" lnSpcReduction="20000"/>
          </a:bodyPr>
          <a:lstStyle/>
          <a:p>
            <a:r>
              <a:rPr lang="en-US" dirty="0" smtClean="0"/>
              <a:t>© Student Handouts, Inc.</a:t>
            </a:r>
          </a:p>
          <a:p>
            <a:r>
              <a:rPr lang="en-US" sz="2000" dirty="0" smtClean="0"/>
              <a:t>www.studenthandouts.com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Early Contacts with Europeans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</a:t>
            </a:r>
            <a:r>
              <a:rPr lang="en-US" baseline="30000" dirty="0" smtClean="0"/>
              <a:t>th</a:t>
            </a:r>
            <a:r>
              <a:rPr lang="en-US" dirty="0" smtClean="0"/>
              <a:t> century – P</a:t>
            </a:r>
            <a:r>
              <a:rPr lang="en-US" dirty="0" smtClean="0"/>
              <a:t>o</a:t>
            </a:r>
            <a:r>
              <a:rPr lang="en-US" dirty="0" smtClean="0"/>
              <a:t>rtuguese traded  for silk and tea</a:t>
            </a:r>
          </a:p>
          <a:p>
            <a:r>
              <a:rPr lang="en-US" dirty="0" smtClean="0"/>
              <a:t>Portuguese followed by the Dutch and English 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2053" name="Picture 5" descr="C:\Documents and Settings\HP_Administrator\Local Settings\Temporary Internet Files\Content.IE5\6CJWCZQH\MPj0164341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962400"/>
            <a:ext cx="3657600" cy="2401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Chinese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1644 – conquered by </a:t>
            </a:r>
            <a:r>
              <a:rPr lang="en-US" dirty="0" err="1" smtClean="0"/>
              <a:t>Manchus</a:t>
            </a:r>
            <a:endParaRPr lang="en-US" dirty="0" smtClean="0"/>
          </a:p>
          <a:p>
            <a:pPr lvl="1"/>
            <a:r>
              <a:rPr lang="en-US" dirty="0" smtClean="0"/>
              <a:t>Qing dynasty</a:t>
            </a:r>
          </a:p>
          <a:p>
            <a:pPr lvl="1"/>
            <a:r>
              <a:rPr lang="en-US" dirty="0" smtClean="0"/>
              <a:t>Chinese forced to wear pigtails (sign of subservient status)</a:t>
            </a:r>
          </a:p>
          <a:p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lvl="1"/>
            <a:r>
              <a:rPr lang="en-US" dirty="0" err="1" smtClean="0"/>
              <a:t>Manchus</a:t>
            </a:r>
            <a:r>
              <a:rPr lang="en-US" dirty="0" smtClean="0"/>
              <a:t> began restricting Europeans – missionaries and traders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3074" name="Picture 2" descr="C:\Documents and Settings\HP_Administrator\Local Settings\Temporary Internet Files\Content.IE5\T6QWKZV2\MCj0404493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5029200"/>
            <a:ext cx="1793875" cy="131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First Opium War</a:t>
            </a:r>
            <a:br>
              <a:rPr lang="en-US" dirty="0" smtClean="0"/>
            </a:br>
            <a:r>
              <a:rPr lang="en-US" dirty="0" smtClean="0"/>
              <a:t>(1839-1842)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4659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British brought opium from India to Canton</a:t>
            </a:r>
          </a:p>
          <a:p>
            <a:pPr lvl="1"/>
            <a:r>
              <a:rPr lang="en-US" dirty="0" smtClean="0"/>
              <a:t>Many Chinese became addicts</a:t>
            </a:r>
          </a:p>
          <a:p>
            <a:r>
              <a:rPr lang="en-US" dirty="0" smtClean="0"/>
              <a:t>Chinese emperor forbade opium imports</a:t>
            </a:r>
          </a:p>
          <a:p>
            <a:pPr lvl="1"/>
            <a:r>
              <a:rPr lang="en-US" dirty="0" smtClean="0"/>
              <a:t>War between British and Chinese</a:t>
            </a:r>
          </a:p>
          <a:p>
            <a:r>
              <a:rPr lang="en-US" dirty="0" smtClean="0"/>
              <a:t>Treaty of Nanking (1842)</a:t>
            </a:r>
          </a:p>
          <a:p>
            <a:pPr lvl="1"/>
            <a:r>
              <a:rPr lang="en-US" dirty="0" smtClean="0"/>
              <a:t>Four additional British ports in China</a:t>
            </a:r>
          </a:p>
          <a:p>
            <a:pPr lvl="2"/>
            <a:r>
              <a:rPr lang="en-US" dirty="0" smtClean="0"/>
              <a:t>Amoy, </a:t>
            </a:r>
            <a:r>
              <a:rPr lang="en-US" dirty="0" err="1" smtClean="0"/>
              <a:t>Ningpo</a:t>
            </a:r>
            <a:r>
              <a:rPr lang="en-US" dirty="0" smtClean="0"/>
              <a:t>, Foochow, Shanghai</a:t>
            </a:r>
          </a:p>
          <a:p>
            <a:pPr lvl="1"/>
            <a:r>
              <a:rPr lang="en-US" dirty="0" smtClean="0"/>
              <a:t>British control over Hong Kong</a:t>
            </a:r>
          </a:p>
          <a:p>
            <a:pPr lvl="1"/>
            <a:r>
              <a:rPr lang="en-US" dirty="0" smtClean="0"/>
              <a:t>China had to pay an indemnity</a:t>
            </a:r>
          </a:p>
          <a:p>
            <a:pPr lvl="1"/>
            <a:r>
              <a:rPr lang="en-US" dirty="0" smtClean="0"/>
              <a:t>China limited to 5% tariff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4098" name="Picture 2" descr="C:\Documents and Settings\HP_Administrator\Local Settings\Temporary Internet Files\Content.IE5\TF3ANGHO\MCj040448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4572000"/>
            <a:ext cx="1231900" cy="1911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Other  Westerners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Belgium, France, Holland (Netherlands), Portugal, Prussia (Germany), United States</a:t>
            </a:r>
          </a:p>
          <a:p>
            <a:r>
              <a:rPr lang="en-US" dirty="0" smtClean="0"/>
              <a:t>Spheres of influence</a:t>
            </a:r>
          </a:p>
          <a:p>
            <a:pPr lvl="1"/>
            <a:r>
              <a:rPr lang="en-US" dirty="0" smtClean="0"/>
              <a:t>Exclusive trading areas</a:t>
            </a:r>
          </a:p>
          <a:p>
            <a:r>
              <a:rPr lang="en-US" dirty="0" smtClean="0"/>
              <a:t>Extraterritoriality</a:t>
            </a:r>
          </a:p>
          <a:p>
            <a:pPr lvl="1"/>
            <a:r>
              <a:rPr lang="en-US" dirty="0" smtClean="0"/>
              <a:t>Tried in their own courts and under their own laws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Second Opium War</a:t>
            </a:r>
            <a:br>
              <a:rPr lang="en-US" dirty="0" smtClean="0"/>
            </a:br>
            <a:r>
              <a:rPr lang="en-US" dirty="0" smtClean="0"/>
              <a:t>(1856-1860)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82808"/>
            <a:ext cx="8686800" cy="497519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Also known as the Arrow War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More Chinese ports opened up to European trade</a:t>
            </a:r>
          </a:p>
          <a:p>
            <a:pPr lvl="1"/>
            <a:r>
              <a:rPr lang="en-US" dirty="0" smtClean="0"/>
              <a:t>Opium traffic legalized</a:t>
            </a:r>
          </a:p>
          <a:p>
            <a:pPr lvl="1"/>
            <a:r>
              <a:rPr lang="en-US" dirty="0" smtClean="0"/>
              <a:t>Protection of Christian missionaries</a:t>
            </a:r>
          </a:p>
          <a:p>
            <a:pPr lvl="1"/>
            <a:r>
              <a:rPr lang="en-US" dirty="0" smtClean="0"/>
              <a:t>All foreign vessels could navigate the Yangtze River</a:t>
            </a:r>
          </a:p>
          <a:p>
            <a:pPr lvl="1"/>
            <a:r>
              <a:rPr lang="en-US" dirty="0" smtClean="0"/>
              <a:t>U.S. and Russia also participated in peace process</a:t>
            </a:r>
          </a:p>
          <a:p>
            <a:pPr lvl="2"/>
            <a:r>
              <a:rPr lang="en-US" dirty="0" smtClean="0"/>
              <a:t>Russia’s border extended to Amur River</a:t>
            </a:r>
          </a:p>
          <a:p>
            <a:pPr lvl="3"/>
            <a:r>
              <a:rPr lang="en-US" dirty="0" smtClean="0"/>
              <a:t>Maritime Provinces – Pacific area without permafrost</a:t>
            </a:r>
          </a:p>
          <a:p>
            <a:pPr lvl="3"/>
            <a:r>
              <a:rPr lang="en-US" dirty="0" smtClean="0"/>
              <a:t>Founded Vladivostok in 1860</a:t>
            </a:r>
          </a:p>
          <a:p>
            <a:pPr lvl="2"/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More Foreign Control of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Annam, etc.</a:t>
            </a:r>
          </a:p>
          <a:p>
            <a:pPr lvl="1"/>
            <a:r>
              <a:rPr lang="en-US" dirty="0" smtClean="0"/>
              <a:t>Merged into French Indo-China (1883)</a:t>
            </a:r>
          </a:p>
          <a:p>
            <a:r>
              <a:rPr lang="en-US" dirty="0" smtClean="0"/>
              <a:t>Burma (Myanmar)</a:t>
            </a:r>
          </a:p>
          <a:p>
            <a:pPr lvl="1"/>
            <a:r>
              <a:rPr lang="en-US" dirty="0" smtClean="0"/>
              <a:t>Annexed by British (1886)</a:t>
            </a:r>
          </a:p>
          <a:p>
            <a:r>
              <a:rPr lang="en-US" dirty="0" smtClean="0"/>
              <a:t>Formosa</a:t>
            </a:r>
          </a:p>
          <a:p>
            <a:pPr lvl="1"/>
            <a:r>
              <a:rPr lang="en-US" dirty="0" smtClean="0"/>
              <a:t>Attacked and taken by Japanese (1895)</a:t>
            </a:r>
          </a:p>
          <a:p>
            <a:r>
              <a:rPr lang="en-US" dirty="0" smtClean="0"/>
              <a:t>Korea</a:t>
            </a:r>
          </a:p>
          <a:p>
            <a:pPr lvl="1"/>
            <a:r>
              <a:rPr lang="en-US" dirty="0" smtClean="0"/>
              <a:t>Annexed by Japanese (1910)</a:t>
            </a:r>
          </a:p>
          <a:p>
            <a:r>
              <a:rPr lang="en-US" dirty="0" smtClean="0"/>
              <a:t>Liaotung Peninsula (Manchuria)</a:t>
            </a:r>
          </a:p>
          <a:p>
            <a:pPr lvl="1"/>
            <a:r>
              <a:rPr lang="en-US" dirty="0" smtClean="0"/>
              <a:t>Concessions to Japanese (1910)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5122" name="Picture 2" descr="C:\Documents and Settings\HP_Administrator\Local Settings\Temporary Internet Files\Content.IE5\TF3ANGHO\MCj0404519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572000"/>
            <a:ext cx="1844675" cy="204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Manchuria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Imperial powers (particularly Japan and Russia) vied for control of the Manchurian Railway</a:t>
            </a:r>
          </a:p>
          <a:p>
            <a:r>
              <a:rPr lang="en-US" dirty="0" smtClean="0"/>
              <a:t>France, Germany, and Russia coerced Japan to return the Liaotung Peninsula to China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6146" name="Picture 2" descr="C:\Documents and Settings\HP_Administrator\Local Settings\Temporary Internet Files\Content.IE5\RTZ6GFT0\MCj0404449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648200"/>
            <a:ext cx="1787525" cy="183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New Scramble for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France</a:t>
            </a:r>
          </a:p>
          <a:p>
            <a:pPr lvl="1"/>
            <a:r>
              <a:rPr lang="en-US" dirty="0" smtClean="0"/>
              <a:t>Kwangchow – 99-year lease</a:t>
            </a:r>
          </a:p>
          <a:p>
            <a:r>
              <a:rPr lang="en-US" dirty="0" smtClean="0"/>
              <a:t>Germany</a:t>
            </a:r>
          </a:p>
          <a:p>
            <a:pPr lvl="1"/>
            <a:r>
              <a:rPr lang="en-US" dirty="0" smtClean="0"/>
              <a:t>Shantung Peninsula – sphere of influence</a:t>
            </a:r>
          </a:p>
          <a:p>
            <a:r>
              <a:rPr lang="en-US" dirty="0" smtClean="0"/>
              <a:t>Great Britain</a:t>
            </a:r>
          </a:p>
          <a:p>
            <a:pPr lvl="1"/>
            <a:r>
              <a:rPr lang="en-US" dirty="0" smtClean="0"/>
              <a:t>Wei-</a:t>
            </a:r>
            <a:r>
              <a:rPr lang="en-US" dirty="0" err="1" smtClean="0"/>
              <a:t>hai</a:t>
            </a:r>
            <a:r>
              <a:rPr lang="en-US" dirty="0" smtClean="0"/>
              <a:t>-</a:t>
            </a:r>
            <a:r>
              <a:rPr lang="en-US" dirty="0" err="1" smtClean="0"/>
              <a:t>wei</a:t>
            </a:r>
            <a:r>
              <a:rPr lang="en-US" dirty="0" smtClean="0"/>
              <a:t> – naval base</a:t>
            </a:r>
          </a:p>
          <a:p>
            <a:pPr lvl="1"/>
            <a:r>
              <a:rPr lang="en-US" dirty="0" smtClean="0"/>
              <a:t>Yangtze valley – sphere of influence</a:t>
            </a:r>
          </a:p>
          <a:p>
            <a:r>
              <a:rPr lang="en-US" dirty="0" smtClean="0"/>
              <a:t>Russia</a:t>
            </a:r>
          </a:p>
          <a:p>
            <a:pPr lvl="1"/>
            <a:r>
              <a:rPr lang="en-US" dirty="0" smtClean="0"/>
              <a:t>Liaotung Peninsula – lease</a:t>
            </a:r>
          </a:p>
          <a:p>
            <a:pPr lvl="1"/>
            <a:r>
              <a:rPr lang="en-US" dirty="0" smtClean="0"/>
              <a:t>Manchuria – economic concessions</a:t>
            </a:r>
          </a:p>
          <a:p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7170" name="Picture 2" descr="C:\Documents and Settings\HP_Administrator\Local Settings\Temporary Internet Files\Content.IE5\RTZ6GFT0\MCj0404551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724400"/>
            <a:ext cx="1866900" cy="185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Open Door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46592"/>
          </a:xfrm>
        </p:spPr>
        <p:txBody>
          <a:bodyPr>
            <a:normAutofit/>
          </a:bodyPr>
          <a:lstStyle/>
          <a:p>
            <a:r>
              <a:rPr lang="en-US" dirty="0" smtClean="0"/>
              <a:t>Proposed by U.S. Secretary of State John Hay (1899)</a:t>
            </a:r>
          </a:p>
          <a:p>
            <a:r>
              <a:rPr lang="en-US" dirty="0" smtClean="0"/>
              <a:t>Fear that China would be carved up between imperialist powers</a:t>
            </a:r>
          </a:p>
          <a:p>
            <a:r>
              <a:rPr lang="en-US" dirty="0" smtClean="0"/>
              <a:t>Left China’s independence and territory intact</a:t>
            </a:r>
          </a:p>
          <a:p>
            <a:r>
              <a:rPr lang="en-US" dirty="0" smtClean="0"/>
              <a:t>All nations could trade equally in China</a:t>
            </a:r>
          </a:p>
          <a:p>
            <a:r>
              <a:rPr lang="en-US" dirty="0" smtClean="0"/>
              <a:t>Endorsed internationally</a:t>
            </a:r>
          </a:p>
          <a:p>
            <a:pPr lvl="1"/>
            <a:r>
              <a:rPr lang="en-US" dirty="0" smtClean="0"/>
              <a:t>But not always strictly followed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8194" name="Picture 2" descr="C:\Documents and Settings\HP_Administrator\Local Settings\Temporary Internet Files\Content.IE5\T6QWKZV2\MCj0404473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5715000"/>
            <a:ext cx="1879600" cy="93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Boxer Rebellion (1900)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Chinese people resented foreign influence and power</a:t>
            </a:r>
          </a:p>
          <a:p>
            <a:r>
              <a:rPr lang="en-US" dirty="0" smtClean="0"/>
              <a:t>Order of the Patriotic Harmonious Fists</a:t>
            </a:r>
          </a:p>
          <a:p>
            <a:pPr lvl="1"/>
            <a:r>
              <a:rPr lang="en-US" dirty="0" smtClean="0"/>
              <a:t>Called “Boxers” by Westerners</a:t>
            </a:r>
          </a:p>
          <a:p>
            <a:pPr lvl="1"/>
            <a:r>
              <a:rPr lang="en-US" dirty="0" smtClean="0"/>
              <a:t>Demanded that foreigners leave China</a:t>
            </a:r>
          </a:p>
          <a:p>
            <a:pPr lvl="1"/>
            <a:r>
              <a:rPr lang="en-US" dirty="0" smtClean="0"/>
              <a:t>Killed circa 300 and vandalized foreign property</a:t>
            </a:r>
          </a:p>
          <a:p>
            <a:r>
              <a:rPr lang="en-US" dirty="0" smtClean="0"/>
              <a:t>European imperialists, Americans, and Japanese put down the rebellion</a:t>
            </a:r>
          </a:p>
          <a:p>
            <a:r>
              <a:rPr lang="en-US" dirty="0" smtClean="0"/>
              <a:t>China paid $333,000,000 in damages and had to permit military forces in Peking (Beijing) and Tientsin</a:t>
            </a:r>
          </a:p>
          <a:p>
            <a:pPr lvl="1"/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Fall of the Qing (Manchu)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2808"/>
            <a:ext cx="67056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Empress Dowager </a:t>
            </a:r>
            <a:r>
              <a:rPr lang="en-US" dirty="0" err="1" smtClean="0"/>
              <a:t>Cixi</a:t>
            </a:r>
            <a:r>
              <a:rPr lang="en-US" dirty="0" smtClean="0"/>
              <a:t> (1835-1908)</a:t>
            </a:r>
          </a:p>
          <a:p>
            <a:pPr lvl="1"/>
            <a:r>
              <a:rPr lang="en-US" i="1" dirty="0" smtClean="0"/>
              <a:t>De facto</a:t>
            </a:r>
            <a:r>
              <a:rPr lang="en-US" dirty="0" smtClean="0"/>
              <a:t> Chinese monarch (1861-1908)</a:t>
            </a:r>
          </a:p>
          <a:p>
            <a:pPr lvl="1"/>
            <a:r>
              <a:rPr lang="en-US" dirty="0" smtClean="0"/>
              <a:t>“Make me unhappy for a day and I will make you unhappy for a lifetime.”</a:t>
            </a:r>
          </a:p>
          <a:p>
            <a:pPr lvl="1"/>
            <a:r>
              <a:rPr lang="en-US" dirty="0" smtClean="0"/>
              <a:t>Conservative and anti-foreign</a:t>
            </a:r>
          </a:p>
          <a:p>
            <a:pPr lvl="1"/>
            <a:r>
              <a:rPr lang="en-US" dirty="0" smtClean="0"/>
              <a:t>Blamed by many Chinese for foreign imperialist power in China</a:t>
            </a:r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21506" name="Picture 2" descr="http://upload.wikimedia.org/wikipedia/commons/1/17/The_Qing_Dynasty_Cixi_Imperial_Dowager_Empress_of_China_On_Throne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971800"/>
            <a:ext cx="2087848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Fall of the Qing (Manchu)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2808"/>
            <a:ext cx="5867400" cy="497519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Emperor </a:t>
            </a:r>
            <a:r>
              <a:rPr lang="en-US" dirty="0" err="1" smtClean="0"/>
              <a:t>Puyi</a:t>
            </a:r>
            <a:r>
              <a:rPr lang="en-US" dirty="0" smtClean="0"/>
              <a:t> – the </a:t>
            </a:r>
            <a:r>
              <a:rPr lang="en-US" dirty="0" smtClean="0"/>
              <a:t>“Last Emperor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Lived 1906-1967</a:t>
            </a:r>
          </a:p>
          <a:p>
            <a:pPr lvl="1"/>
            <a:r>
              <a:rPr lang="en-US" dirty="0" smtClean="0"/>
              <a:t>Ruled China 1908-1912, and as a puppet for 12 days in 1917</a:t>
            </a:r>
          </a:p>
          <a:p>
            <a:pPr lvl="1"/>
            <a:r>
              <a:rPr lang="en-US" dirty="0" smtClean="0"/>
              <a:t>Puppet emperor of Manchukuo (Japanese-ruled Manchuria), 1932-1945</a:t>
            </a:r>
          </a:p>
          <a:p>
            <a:pPr lvl="1"/>
            <a:r>
              <a:rPr lang="en-US" dirty="0" smtClean="0"/>
              <a:t>Spent ten years in a Soviet prison after WWII</a:t>
            </a:r>
          </a:p>
          <a:p>
            <a:pPr lvl="1"/>
            <a:r>
              <a:rPr lang="en-US" dirty="0" smtClean="0"/>
              <a:t>Lived a quiet life as a regular citizen in communist China</a:t>
            </a:r>
          </a:p>
          <a:p>
            <a:pPr lvl="1"/>
            <a:r>
              <a:rPr lang="en-US" dirty="0" smtClean="0"/>
              <a:t>Died of disease during the Cultural Revolution (1967)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10242" name="Picture 2" descr="File:1922 Puy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514600"/>
            <a:ext cx="2845478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Republican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5410200" cy="4321208"/>
          </a:xfrm>
        </p:spPr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(Sun </a:t>
            </a:r>
            <a:r>
              <a:rPr lang="en-US" dirty="0" err="1" smtClean="0"/>
              <a:t>Yixian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Founded Kuomintang (Nationalist party)</a:t>
            </a:r>
          </a:p>
          <a:p>
            <a:pPr lvl="2"/>
            <a:r>
              <a:rPr lang="en-US" dirty="0" smtClean="0"/>
              <a:t>Overthrew Manchu (Qing) dynasty</a:t>
            </a:r>
          </a:p>
          <a:p>
            <a:pPr lvl="2"/>
            <a:r>
              <a:rPr lang="en-US" dirty="0" smtClean="0"/>
              <a:t>Established a republic</a:t>
            </a:r>
          </a:p>
          <a:p>
            <a:pPr lvl="2"/>
            <a:r>
              <a:rPr lang="en-US" dirty="0" smtClean="0"/>
              <a:t>President of Chinese Republic who succeeded him – Yuan Shih-</a:t>
            </a:r>
            <a:r>
              <a:rPr lang="en-US" dirty="0" err="1" smtClean="0"/>
              <a:t>k’ai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9218" name="Picture 2" descr="Sun Yat-s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057400"/>
            <a:ext cx="3307717" cy="4572000"/>
          </a:xfrm>
          <a:prstGeom prst="rect">
            <a:avLst/>
          </a:prstGeom>
          <a:noFill/>
        </p:spPr>
      </p:pic>
      <p:pic>
        <p:nvPicPr>
          <p:cNvPr id="9220" name="Picture 4" descr="&quot;Blue Sky with a White Sun&quot;, the party emblem of the Kuominta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5852160"/>
            <a:ext cx="914399" cy="914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76400" y="647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Kuomintang symbol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Republic of China: Weaknesses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Disunity</a:t>
            </a:r>
          </a:p>
          <a:p>
            <a:pPr lvl="1"/>
            <a:r>
              <a:rPr lang="en-US" dirty="0" smtClean="0"/>
              <a:t>Local warlords fought Kuomintang for control</a:t>
            </a:r>
          </a:p>
          <a:p>
            <a:pPr lvl="1"/>
            <a:r>
              <a:rPr lang="en-US" dirty="0" smtClean="0"/>
              <a:t>Wars raged between 1912 and 1928</a:t>
            </a:r>
          </a:p>
          <a:p>
            <a:r>
              <a:rPr lang="en-US" dirty="0" smtClean="0"/>
              <a:t>Foreign imperialists</a:t>
            </a:r>
          </a:p>
          <a:p>
            <a:pPr lvl="1"/>
            <a:r>
              <a:rPr lang="en-US" dirty="0" smtClean="0"/>
              <a:t>Americans, Europeans, and Japanese</a:t>
            </a:r>
          </a:p>
          <a:p>
            <a:r>
              <a:rPr lang="en-US" dirty="0" smtClean="0"/>
              <a:t>Poor transportation</a:t>
            </a:r>
          </a:p>
          <a:p>
            <a:pPr lvl="1"/>
            <a:r>
              <a:rPr lang="en-US" dirty="0" smtClean="0"/>
              <a:t>1914 – only 6,000 miles of railroad track</a:t>
            </a:r>
          </a:p>
          <a:p>
            <a:pPr lvl="2"/>
            <a:r>
              <a:rPr lang="en-US" dirty="0" smtClean="0"/>
              <a:t>225,000 miles in the smaller United States</a:t>
            </a:r>
          </a:p>
          <a:p>
            <a:pPr lvl="1"/>
            <a:r>
              <a:rPr lang="en-US" dirty="0" smtClean="0"/>
              <a:t>Few decent roads</a:t>
            </a:r>
          </a:p>
          <a:p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Foreign Imperialists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Twenty-One Demands (1915)</a:t>
            </a:r>
          </a:p>
          <a:p>
            <a:pPr lvl="1"/>
            <a:r>
              <a:rPr lang="en-US" dirty="0" smtClean="0"/>
              <a:t>Japan attempted to make China a Japanese protectorate</a:t>
            </a:r>
          </a:p>
          <a:p>
            <a:pPr lvl="1"/>
            <a:r>
              <a:rPr lang="en-US" dirty="0" smtClean="0"/>
              <a:t>Action condemned and stopped by other leading world powers</a:t>
            </a:r>
          </a:p>
          <a:p>
            <a:r>
              <a:rPr lang="en-US" dirty="0" smtClean="0"/>
              <a:t>World War I and the Treaty of Versailles</a:t>
            </a:r>
          </a:p>
          <a:p>
            <a:pPr lvl="1"/>
            <a:r>
              <a:rPr lang="en-US" dirty="0" smtClean="0"/>
              <a:t>China attempted to abolish concessions and extraterritoriality</a:t>
            </a:r>
          </a:p>
          <a:p>
            <a:pPr lvl="2"/>
            <a:r>
              <a:rPr lang="en-US" dirty="0" smtClean="0"/>
              <a:t>Attempt failed</a:t>
            </a:r>
          </a:p>
          <a:p>
            <a:pPr lvl="1"/>
            <a:r>
              <a:rPr lang="en-US" dirty="0" smtClean="0"/>
              <a:t>China did not sign the Treaty of Versailles</a:t>
            </a:r>
          </a:p>
          <a:p>
            <a:pPr lvl="1"/>
            <a:r>
              <a:rPr lang="en-US" dirty="0" smtClean="0"/>
              <a:t>Japan gained mandate over most of Germany’s Asian possessions and rights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i="1" dirty="0" smtClean="0"/>
              <a:t>Three Principles of the People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/>
          </a:bodyPr>
          <a:lstStyle/>
          <a:p>
            <a:r>
              <a:rPr lang="en-US" dirty="0" smtClean="0"/>
              <a:t>Book published by Sun </a:t>
            </a:r>
            <a:r>
              <a:rPr lang="en-US" dirty="0" err="1" smtClean="0"/>
              <a:t>Yat-sen</a:t>
            </a:r>
            <a:r>
              <a:rPr lang="en-US" dirty="0" smtClean="0"/>
              <a:t> before his death in 1925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Mínquán</a:t>
            </a:r>
            <a:endParaRPr lang="en-US" b="1" dirty="0" smtClean="0"/>
          </a:p>
          <a:p>
            <a:pPr marL="1236726" lvl="2" indent="-514350"/>
            <a:r>
              <a:rPr lang="en-US" dirty="0" smtClean="0"/>
              <a:t>Democracy – the people are sovereign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Mínzú</a:t>
            </a:r>
            <a:endParaRPr lang="en-US" b="1" dirty="0" smtClean="0"/>
          </a:p>
          <a:p>
            <a:pPr marL="1236726" lvl="2" indent="-514350"/>
            <a:r>
              <a:rPr lang="en-US" dirty="0" smtClean="0"/>
              <a:t>Nationalism – an end to foreign imperialism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Mínshēng</a:t>
            </a:r>
            <a:endParaRPr lang="en-US" b="1" dirty="0" smtClean="0"/>
          </a:p>
          <a:p>
            <a:pPr marL="1236726" lvl="2" indent="-514350"/>
            <a:r>
              <a:rPr lang="en-US" dirty="0" smtClean="0"/>
              <a:t>Livelihood – economic development, industrialization, land reform, and social welfare – elements of progressivism and socialism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Growth of 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appealed for Russian (Soviet) aid following the Versailles Conference</a:t>
            </a:r>
          </a:p>
          <a:p>
            <a:pPr lvl="1"/>
            <a:r>
              <a:rPr lang="en-US" dirty="0" smtClean="0"/>
              <a:t>1921-1925 – China received advisors, arms,  communist propaganda, and loans</a:t>
            </a:r>
          </a:p>
          <a:p>
            <a:pPr lvl="1"/>
            <a:r>
              <a:rPr lang="en-US" dirty="0" smtClean="0"/>
              <a:t>Russia revoked its imperialist rights in China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14338" name="Picture 2" descr="File:Flag of the Republic of China 1912-1928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4800600"/>
            <a:ext cx="2744915" cy="182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943600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Chinese flag, 1912-1928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The Kuomintang is Split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r>
              <a:rPr lang="en-US" dirty="0" smtClean="0"/>
              <a:t>Right wing</a:t>
            </a:r>
          </a:p>
          <a:p>
            <a:pPr lvl="1"/>
            <a:r>
              <a:rPr lang="en-US" dirty="0" smtClean="0"/>
              <a:t>Business people</a:t>
            </a:r>
          </a:p>
          <a:p>
            <a:pPr lvl="1"/>
            <a:r>
              <a:rPr lang="en-US" dirty="0" smtClean="0"/>
              <a:t>Politicians</a:t>
            </a:r>
          </a:p>
          <a:p>
            <a:r>
              <a:rPr lang="en-US" dirty="0" smtClean="0"/>
              <a:t>Left wing</a:t>
            </a:r>
          </a:p>
          <a:p>
            <a:pPr lvl="1"/>
            <a:r>
              <a:rPr lang="en-US" dirty="0" smtClean="0"/>
              <a:t>Communists</a:t>
            </a:r>
          </a:p>
          <a:p>
            <a:pPr lvl="1"/>
            <a:r>
              <a:rPr lang="en-US" dirty="0" smtClean="0"/>
              <a:t>Intellectuals</a:t>
            </a:r>
          </a:p>
          <a:p>
            <a:pPr lvl="1"/>
            <a:r>
              <a:rPr lang="en-US" dirty="0" smtClean="0"/>
              <a:t>Radicals</a:t>
            </a:r>
          </a:p>
          <a:p>
            <a:pPr lvl="1"/>
            <a:r>
              <a:rPr lang="en-US" dirty="0" smtClean="0"/>
              <a:t>Students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15362" name="Picture 2" descr="File:Naval Jack of the Republic of China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743200"/>
            <a:ext cx="4572000" cy="3046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Nationalist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succeeded by Chiang Kai-shek</a:t>
            </a:r>
          </a:p>
          <a:p>
            <a:r>
              <a:rPr lang="en-US" dirty="0" smtClean="0"/>
              <a:t>Communists expelled by Kuomintang</a:t>
            </a:r>
          </a:p>
          <a:p>
            <a:r>
              <a:rPr lang="en-US" dirty="0" smtClean="0"/>
              <a:t>1926-1928 – war to control the warlords</a:t>
            </a:r>
          </a:p>
          <a:p>
            <a:r>
              <a:rPr lang="en-US" dirty="0" smtClean="0"/>
              <a:t>Capital moved from Peiping (a.k.a. Peking, today’s Beijing) to Nanking (Nanjing)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  <p:pic>
        <p:nvPicPr>
          <p:cNvPr id="16386" name="Picture 2" descr="File:Nj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5105400"/>
            <a:ext cx="2355601" cy="1600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6477000"/>
            <a:ext cx="563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Presidential Palace  under Kuomintang Government in Nanjing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Civil War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1927-1932 and 1933-1937 – war between Communists and Nationalists</a:t>
            </a:r>
          </a:p>
          <a:p>
            <a:r>
              <a:rPr lang="en-US" dirty="0" smtClean="0"/>
              <a:t>Communists – Mao </a:t>
            </a:r>
            <a:r>
              <a:rPr lang="en-US" dirty="0" err="1" smtClean="0"/>
              <a:t>Tse-tung</a:t>
            </a:r>
            <a:r>
              <a:rPr lang="en-US" dirty="0" smtClean="0"/>
              <a:t> (Mao Zedong)</a:t>
            </a:r>
          </a:p>
          <a:p>
            <a:r>
              <a:rPr lang="en-US" dirty="0" smtClean="0"/>
              <a:t>Nationalists – Chiang Kai-shek</a:t>
            </a:r>
          </a:p>
          <a:p>
            <a:r>
              <a:rPr lang="en-US" dirty="0" smtClean="0"/>
              <a:t>War halted 1932-1933 and 1937-1945 to fight Japanese aggression</a:t>
            </a:r>
          </a:p>
          <a:p>
            <a:r>
              <a:rPr lang="en-US" dirty="0" smtClean="0"/>
              <a:t>Communists were victorious in 1949</a:t>
            </a:r>
          </a:p>
          <a:p>
            <a:r>
              <a:rPr lang="en-US" dirty="0" smtClean="0"/>
              <a:t>Nationalists retreated to Formosa (Taiwan)</a:t>
            </a:r>
          </a:p>
          <a:p>
            <a:r>
              <a:rPr lang="en-US" dirty="0" smtClean="0"/>
              <a:t>End of imperialism in China</a:t>
            </a:r>
          </a:p>
          <a:p>
            <a:pPr lvl="1"/>
            <a:r>
              <a:rPr lang="en-US" dirty="0" smtClean="0"/>
              <a:t>Hong Kong returned to China in 1997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What Chinese goods were sought by European traders?</a:t>
            </a:r>
          </a:p>
          <a:p>
            <a:r>
              <a:rPr lang="en-US" dirty="0" smtClean="0"/>
              <a:t>What were the consequences of the First and Second Opium Wars?</a:t>
            </a:r>
          </a:p>
          <a:p>
            <a:r>
              <a:rPr lang="en-US" dirty="0" smtClean="0"/>
              <a:t>Describe the Open Door Policy.</a:t>
            </a:r>
          </a:p>
          <a:p>
            <a:r>
              <a:rPr lang="en-US" dirty="0" smtClean="0"/>
              <a:t>What was the Boxer Rebellion?</a:t>
            </a:r>
          </a:p>
          <a:p>
            <a:r>
              <a:rPr lang="en-US" dirty="0" smtClean="0"/>
              <a:t>What were Japan’s Twenty-One Demands?</a:t>
            </a:r>
          </a:p>
          <a:p>
            <a:r>
              <a:rPr lang="en-US" dirty="0" smtClean="0"/>
              <a:t>Describe Sun </a:t>
            </a:r>
            <a:r>
              <a:rPr lang="en-US" dirty="0" err="1" smtClean="0"/>
              <a:t>Yat-sen’s</a:t>
            </a:r>
            <a:r>
              <a:rPr lang="en-US" dirty="0" smtClean="0"/>
              <a:t> three principles.</a:t>
            </a:r>
          </a:p>
          <a:p>
            <a:r>
              <a:rPr lang="en-US" dirty="0" smtClean="0"/>
              <a:t>What area of China remained under British control until 1997?</a:t>
            </a:r>
            <a:endParaRPr lang="en-US" dirty="0"/>
          </a:p>
        </p:txBody>
      </p:sp>
      <p:pic>
        <p:nvPicPr>
          <p:cNvPr id="205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232</TotalTime>
  <Words>1000</Words>
  <Application>Microsoft Office PowerPoint</Application>
  <PresentationFormat>On-screen Show (4:3)</PresentationFormat>
  <Paragraphs>167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Verve</vt:lpstr>
      <vt:lpstr>Imperialism in China</vt:lpstr>
      <vt:lpstr>Early Contacts with Europeans</vt:lpstr>
      <vt:lpstr>Chinese History</vt:lpstr>
      <vt:lpstr>First Opium War (1839-1842)</vt:lpstr>
      <vt:lpstr>Other  Westerners in China</vt:lpstr>
      <vt:lpstr>Second Opium War (1856-1860)</vt:lpstr>
      <vt:lpstr>More Foreign Control of China</vt:lpstr>
      <vt:lpstr>Manchuria</vt:lpstr>
      <vt:lpstr>New Scramble for China</vt:lpstr>
      <vt:lpstr>Open Door Policy</vt:lpstr>
      <vt:lpstr>Boxer Rebellion (1900)</vt:lpstr>
      <vt:lpstr>Fall of the Qing (Manchu) Dynasty</vt:lpstr>
      <vt:lpstr>Fall of the Qing (Manchu) Dynasty</vt:lpstr>
      <vt:lpstr>Republican Revolution</vt:lpstr>
      <vt:lpstr>Republic of China: Weaknesses</vt:lpstr>
      <vt:lpstr>Foreign Imperialists</vt:lpstr>
      <vt:lpstr>Three Principles of the People</vt:lpstr>
      <vt:lpstr>Growth of Communism</vt:lpstr>
      <vt:lpstr>The Kuomintang is Split</vt:lpstr>
      <vt:lpstr>Nationalist Revolution</vt:lpstr>
      <vt:lpstr>Civil War in China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 in China PowerPoint Presentation</dc:title>
  <dc:subject>World History - Global Studies</dc:subject>
  <dc:creator>Student Handouts, Inc.</dc:creator>
  <cp:lastModifiedBy>HP Authorized Customer</cp:lastModifiedBy>
  <cp:revision>25</cp:revision>
  <dcterms:created xsi:type="dcterms:W3CDTF">2009-04-08T01:36:32Z</dcterms:created>
  <dcterms:modified xsi:type="dcterms:W3CDTF">2009-04-08T05:28:45Z</dcterms:modified>
</cp:coreProperties>
</file>