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0"/>
            <a:ext cx="9144000" cy="6400800"/>
            <a:chOff x="0" y="0"/>
            <a:chExt cx="9144000" cy="6400800"/>
          </a:xfrm>
        </p:grpSpPr>
        <p:sp>
          <p:nvSpPr>
            <p:cNvPr id="16" name="Rectangle 15"/>
            <p:cNvSpPr/>
            <p:nvPr/>
          </p:nvSpPr>
          <p:spPr>
            <a:xfrm>
              <a:off x="1828800" y="4572000"/>
              <a:ext cx="68580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0" y="0"/>
              <a:ext cx="9144000" cy="6400800"/>
              <a:chOff x="0" y="0"/>
              <a:chExt cx="9144000" cy="64008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0" y="0"/>
                <a:ext cx="1828800" cy="64008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0" y="4572000"/>
                <a:ext cx="9144000" cy="18288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>
                <a:reflection blurRad="6350" stA="50000" endA="300" endPos="38500" dist="508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2"/>
            <p:cNvSpPr/>
            <p:nvPr/>
          </p:nvSpPr>
          <p:spPr>
            <a:xfrm>
              <a:off x="0" y="45720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553200"/>
            <a:ext cx="1676400" cy="228600"/>
          </a:xfrm>
        </p:spPr>
        <p:txBody>
          <a:bodyPr vert="horz" lIns="91440" tIns="45720" rIns="91440" bIns="45720" rtlCol="0" anchor="t" anchorCtr="0"/>
          <a:lstStyle>
            <a:lvl1pPr marL="0" algn="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1553" y="6553200"/>
            <a:ext cx="1676400" cy="228600"/>
          </a:xfrm>
        </p:spPr>
        <p:txBody>
          <a:bodyPr anchor="t" anchorCtr="0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70076" y="6553200"/>
            <a:ext cx="762000" cy="228600"/>
          </a:xfrm>
          <a:noFill/>
          <a:ln>
            <a:noFill/>
          </a:ln>
          <a:effectLst/>
        </p:spPr>
        <p:txBody>
          <a:bodyPr/>
          <a:lstStyle>
            <a:lvl1pPr algn="ctr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867400"/>
            <a:ext cx="6570722" cy="457200"/>
          </a:xfrm>
        </p:spPr>
        <p:txBody>
          <a:bodyPr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contourClr>
                <a:srgbClr val="DDDDDD"/>
              </a:contourClr>
            </a:sp3d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alpha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4648200"/>
            <a:ext cx="6553200" cy="1219200"/>
          </a:xfrm>
        </p:spPr>
        <p:txBody>
          <a:bodyPr anchor="b" anchorCtr="0">
            <a:no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514600"/>
              <a:ext cx="1828800" cy="1828800"/>
            </a:xfrm>
            <a:prstGeom prst="rect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28800" y="2514600"/>
              <a:ext cx="7315200" cy="18288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667000"/>
            <a:ext cx="66294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495800"/>
            <a:ext cx="1524000" cy="20574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200000"/>
              </a:lnSpc>
              <a:buNone/>
              <a:defRPr sz="16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1152" y="6556248"/>
            <a:ext cx="1673352" cy="228600"/>
          </a:xfrm>
        </p:spPr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2808" y="6556248"/>
            <a:ext cx="1673352" cy="2286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67656" y="6556248"/>
            <a:ext cx="762000" cy="228600"/>
          </a:xfrm>
          <a:noFill/>
          <a:ln>
            <a:noFill/>
          </a:ln>
          <a:effectLst/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kern="1200" cap="small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lvl1pPr>
          </a:lstStyle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384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0" y="2298700"/>
            <a:ext cx="2971800" cy="3827463"/>
          </a:xfrm>
        </p:spPr>
        <p:txBody>
          <a:bodyPr>
            <a:normAutofit/>
          </a:bodyPr>
          <a:lstStyle>
            <a:lvl1pPr marL="228600" indent="-228600">
              <a:defRPr sz="1800"/>
            </a:lvl1pPr>
            <a:lvl2pPr marL="457200" indent="-228600">
              <a:defRPr sz="1800"/>
            </a:lvl2pPr>
            <a:lvl3pPr marL="685800" indent="-228600">
              <a:defRPr sz="1800"/>
            </a:lvl3pPr>
            <a:lvl4pPr marL="914400" indent="-228600">
              <a:defRPr sz="1800"/>
            </a:lvl4pPr>
            <a:lvl5pPr marL="1143000" indent="-228600"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91697"/>
            <a:ext cx="2971800" cy="639762"/>
          </a:xfrm>
        </p:spPr>
        <p:txBody>
          <a:bodyPr vert="horz" lIns="91440" tIns="45720" rIns="91440" bIns="45720" rtlCol="0" anchor="ctr" anchorCtr="0">
            <a:noAutofit/>
          </a:bodyPr>
          <a:lstStyle>
            <a:lvl1pPr marL="0" indent="0">
              <a:buNone/>
              <a:defRPr sz="2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47925" y="3137647"/>
            <a:ext cx="2971800" cy="299923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15000" y="2291697"/>
            <a:ext cx="2971800" cy="639762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2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15000" y="3137647"/>
            <a:ext cx="2971800" cy="3001962"/>
          </a:xfr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buSzPct val="80000"/>
              <a:buFont typeface="Wingdings" pitchFamily="2" charset="2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0" y="0"/>
            <a:ext cx="9144000" cy="1676400"/>
            <a:chOff x="0" y="0"/>
            <a:chExt cx="9144000" cy="16764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/>
          <p:nvPr/>
        </p:nvGrpSpPr>
        <p:grpSpPr>
          <a:xfrm>
            <a:off x="0" y="0"/>
            <a:ext cx="1828800" cy="1676400"/>
            <a:chOff x="457200" y="457200"/>
            <a:chExt cx="1828800" cy="1676400"/>
          </a:xfrm>
        </p:grpSpPr>
        <p:sp>
          <p:nvSpPr>
            <p:cNvPr id="8" name="Rectangle 7"/>
            <p:cNvSpPr/>
            <p:nvPr/>
          </p:nvSpPr>
          <p:spPr>
            <a:xfrm>
              <a:off x="457200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Oval 8"/>
            <p:cNvSpPr/>
            <p:nvPr/>
          </p:nvSpPr>
          <p:spPr>
            <a:xfrm>
              <a:off x="952500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6624" y="2446991"/>
            <a:ext cx="5715000" cy="3531198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90"/>
            <a:ext cx="1524000" cy="2362200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sz="1400" b="1">
                <a:solidFill>
                  <a:srgbClr val="000000">
                    <a:alpha val="50196"/>
                  </a:srgb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41448" y="228600"/>
            <a:ext cx="6245352" cy="1143000"/>
          </a:xfrm>
        </p:spPr>
        <p:txBody>
          <a:bodyPr vert="horz" lIns="91440" tIns="45720" rIns="91440" bIns="45720" rtlCol="0" anchor="ctr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4400" kern="1200" cap="small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06624" y="2450592"/>
            <a:ext cx="5715000" cy="3529584"/>
          </a:xfrm>
          <a:noFill/>
          <a:ln w="101600" cmpd="sng">
            <a:miter lim="800000"/>
          </a:ln>
          <a:effectLst>
            <a:outerShdw blurRad="63500" sx="102000" sy="102000" algn="ctr" rotWithShape="0">
              <a:prstClr val="black">
                <a:alpha val="3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3031489"/>
            <a:ext cx="1527048" cy="235915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50000"/>
              </a:lnSpc>
              <a:buNone/>
              <a:defRPr sz="1400" b="1" kern="1200">
                <a:solidFill>
                  <a:srgbClr val="000000">
                    <a:alpha val="50196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50000"/>
              </a:lnSpc>
              <a:spcBef>
                <a:spcPts val="1800"/>
              </a:spcBef>
              <a:buClr>
                <a:schemeClr val="accent1"/>
              </a:buClr>
              <a:buSzPct val="8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9144000" cy="6858000"/>
            <a:chOff x="-442912" y="457200"/>
            <a:chExt cx="9144000" cy="6858000"/>
          </a:xfrm>
        </p:grpSpPr>
        <p:sp>
          <p:nvSpPr>
            <p:cNvPr id="18" name="Rectangle 17"/>
            <p:cNvSpPr/>
            <p:nvPr/>
          </p:nvSpPr>
          <p:spPr>
            <a:xfrm>
              <a:off x="-442912" y="457200"/>
              <a:ext cx="9129712" cy="1676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872288" y="457200"/>
              <a:ext cx="1828800" cy="6858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872288" y="45720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Oval 20"/>
            <p:cNvSpPr/>
            <p:nvPr/>
          </p:nvSpPr>
          <p:spPr>
            <a:xfrm>
              <a:off x="7367588" y="8763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2298700"/>
            <a:ext cx="1447800" cy="3827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2286000"/>
            <a:ext cx="5943600" cy="3840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48600" y="533400"/>
            <a:ext cx="762000" cy="609600"/>
          </a:xfrm>
        </p:spPr>
        <p:txBody>
          <a:bodyPr/>
          <a:lstStyle/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7" name="Rectangle 6"/>
            <p:cNvSpPr/>
            <p:nvPr/>
          </p:nvSpPr>
          <p:spPr>
            <a:xfrm>
              <a:off x="457200" y="0"/>
              <a:ext cx="8686800" cy="1676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reflection blurRad="6350" stA="50000" endA="300" endPos="38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0"/>
              <a:ext cx="1828800" cy="6858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0"/>
              <a:ext cx="1828800" cy="1676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495300" y="419100"/>
              <a:ext cx="838200" cy="838200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8400" y="2286000"/>
            <a:ext cx="62484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38400" y="228600"/>
            <a:ext cx="624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149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3AED00DE-445D-4FCF-BECA-5CCC9CB7274B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384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400" y="533400"/>
            <a:ext cx="7620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cap="small" baseline="0">
                <a:solidFill>
                  <a:schemeClr val="tx1"/>
                </a:solidFill>
                <a:latin typeface="+mj-lt"/>
              </a:defRPr>
            </a:lvl1pPr>
          </a:lstStyle>
          <a:p>
            <a:fld id="{FC86E2D8-C83C-457F-8B5D-041563891FE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0" eaLnBrk="1" latinLnBrk="0" hangingPunct="1">
        <a:spcBef>
          <a:spcPct val="0"/>
        </a:spcBef>
        <a:buNone/>
        <a:defRPr sz="4400" kern="1200" cap="small" spc="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1800"/>
        </a:spcBef>
        <a:buClr>
          <a:schemeClr val="accent1"/>
        </a:buClr>
        <a:buSzPct val="80000"/>
        <a:buFont typeface="Wingdings" pitchFamily="2" charset="2"/>
        <a:buChar char="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1800"/>
        </a:spcBef>
        <a:buClr>
          <a:schemeClr val="accent2"/>
        </a:buClr>
        <a:buSzPct val="80000"/>
        <a:buFont typeface="Wingdings" pitchFamily="2" charset="2"/>
        <a:buChar char="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1200"/>
        </a:spcBef>
        <a:buClr>
          <a:schemeClr val="accent3"/>
        </a:buClr>
        <a:buSzPct val="80000"/>
        <a:buFont typeface="Wingdings" pitchFamily="2" charset="2"/>
        <a:buChar char="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1200"/>
        </a:spcBef>
        <a:buClr>
          <a:schemeClr val="accent4"/>
        </a:buClr>
        <a:buSzPct val="80000"/>
        <a:buFont typeface="Wingdings" pitchFamily="2" charset="2"/>
        <a:buChar char="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1200"/>
        </a:spcBef>
        <a:buClr>
          <a:schemeClr val="accent5"/>
        </a:buClr>
        <a:buSzPct val="80000"/>
        <a:buFont typeface="Wingdings" pitchFamily="2" charset="2"/>
        <a:buChar char="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57200" algn="l" defTabSz="914400" rtl="0" eaLnBrk="1" latinLnBrk="0" hangingPunct="1">
        <a:spcBef>
          <a:spcPts val="1200"/>
        </a:spcBef>
        <a:buClr>
          <a:schemeClr val="accent6"/>
        </a:buClr>
        <a:buSzPct val="90000"/>
        <a:buFont typeface="Wingdings" pitchFamily="2" charset="2"/>
        <a:buChar char="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400" indent="-457200" algn="l" defTabSz="914400" rtl="0" eaLnBrk="1" latinLnBrk="0" hangingPunct="1">
        <a:spcBef>
          <a:spcPts val="1200"/>
        </a:spcBef>
        <a:buClr>
          <a:schemeClr val="accent1"/>
        </a:buClr>
        <a:buSzPct val="70000"/>
        <a:buFont typeface="Wingdings" pitchFamily="2" charset="2"/>
        <a:buChar char="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57200" algn="l" defTabSz="914400" rtl="0" eaLnBrk="1" latinLnBrk="0" hangingPunct="1">
        <a:spcBef>
          <a:spcPts val="1200"/>
        </a:spcBef>
        <a:buClr>
          <a:schemeClr val="accent3"/>
        </a:buClr>
        <a:buFont typeface="Courier New" pitchFamily="49" charset="0"/>
        <a:buChar char="o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4114800" indent="-457200" algn="l" defTabSz="914400" rtl="0" eaLnBrk="1" latinLnBrk="0" hangingPunct="1">
        <a:spcBef>
          <a:spcPts val="12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© Student Handouts, Inc.   www.studenthandouts.com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 smtClean="0"/>
              <a:t>The Phoenicians</a:t>
            </a:r>
            <a:endParaRPr lang="en-US" sz="6000" b="1" dirty="0"/>
          </a:p>
        </p:txBody>
      </p:sp>
      <p:pic>
        <p:nvPicPr>
          <p:cNvPr id="23554" name="Picture 2" descr="http://i281.photobucket.com/albums/kk204/StudentHandoutsInc/Pictures/DevelopmentoftheAlphabetfromEgyp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6208" y="457200"/>
            <a:ext cx="7297792" cy="3613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Geography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400" y="1981200"/>
            <a:ext cx="6248400" cy="4144963"/>
          </a:xfrm>
        </p:spPr>
        <p:txBody>
          <a:bodyPr/>
          <a:lstStyle/>
          <a:p>
            <a:r>
              <a:rPr lang="en-US" dirty="0" smtClean="0"/>
              <a:t>Phoenicia was located between the eastern Mediterranean coast and the Lebanon Mountains</a:t>
            </a:r>
          </a:p>
          <a:p>
            <a:endParaRPr lang="en-US" dirty="0"/>
          </a:p>
        </p:txBody>
      </p:sp>
      <p:pic>
        <p:nvPicPr>
          <p:cNvPr id="26626" name="Picture 2" descr="File:Phoenicia map-en.sv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3276600"/>
            <a:ext cx="5049897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Government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Not a unified nation</a:t>
            </a:r>
          </a:p>
          <a:p>
            <a:endParaRPr lang="en-US" sz="3600" dirty="0" smtClean="0"/>
          </a:p>
          <a:p>
            <a:r>
              <a:rPr lang="en-US" sz="3600" dirty="0" smtClean="0"/>
              <a:t>Consisted of independent city-states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Phoenicians Were Sailors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 smtClean="0"/>
              <a:t>Sailing</a:t>
            </a:r>
          </a:p>
          <a:p>
            <a:pPr lvl="1"/>
            <a:r>
              <a:rPr lang="en-US" sz="3200" dirty="0" smtClean="0"/>
              <a:t>No maps or modern technology</a:t>
            </a:r>
          </a:p>
          <a:p>
            <a:pPr lvl="1"/>
            <a:r>
              <a:rPr lang="en-US" sz="3200" dirty="0" smtClean="0"/>
              <a:t>Sailed beyond Gibraltar (Pillars of Hercules)</a:t>
            </a:r>
          </a:p>
          <a:p>
            <a:pPr lvl="1"/>
            <a:r>
              <a:rPr lang="en-US" sz="3200" dirty="0" smtClean="0"/>
              <a:t>Evidence that they may have circumnavigated Africa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Phoenician Colonies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0" y="2209800"/>
            <a:ext cx="6400800" cy="41910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Sailed and colonized throughout the Mediterranean beginning circa 1000 B.C.E.</a:t>
            </a:r>
          </a:p>
          <a:p>
            <a:pPr lvl="1"/>
            <a:r>
              <a:rPr lang="en-US" sz="2400" dirty="0" err="1" smtClean="0"/>
              <a:t>Gades</a:t>
            </a:r>
            <a:r>
              <a:rPr lang="en-US" sz="2400" dirty="0" smtClean="0"/>
              <a:t> (Cadiz, Spain)</a:t>
            </a:r>
          </a:p>
          <a:p>
            <a:pPr lvl="1"/>
            <a:r>
              <a:rPr lang="en-US" sz="2400" dirty="0" smtClean="0"/>
              <a:t>Carthage (Tunis, Tunisia)</a:t>
            </a:r>
          </a:p>
          <a:p>
            <a:r>
              <a:rPr lang="en-US" sz="2400" b="1" dirty="0" smtClean="0"/>
              <a:t>Modern DNA testing links Palestinians, Lebanese, and residents of old Phoenician colonies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Trade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2057400"/>
            <a:ext cx="6553200" cy="4419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Leading sailors and traders of ancient world</a:t>
            </a:r>
          </a:p>
          <a:p>
            <a:r>
              <a:rPr lang="en-US" dirty="0" smtClean="0"/>
              <a:t>They traded:</a:t>
            </a:r>
          </a:p>
          <a:p>
            <a:pPr lvl="1"/>
            <a:r>
              <a:rPr lang="en-US" b="1" dirty="0" smtClean="0"/>
              <a:t>Cloth</a:t>
            </a:r>
          </a:p>
          <a:p>
            <a:pPr lvl="1"/>
            <a:r>
              <a:rPr lang="en-US" b="1" dirty="0" smtClean="0"/>
              <a:t>Dye (purple dye prized by kings, made from shellfish murex)</a:t>
            </a:r>
          </a:p>
          <a:p>
            <a:pPr lvl="1"/>
            <a:r>
              <a:rPr lang="en-US" b="1" dirty="0" smtClean="0"/>
              <a:t>Glass</a:t>
            </a:r>
          </a:p>
          <a:p>
            <a:pPr lvl="1"/>
            <a:r>
              <a:rPr lang="en-US" b="1" dirty="0" smtClean="0"/>
              <a:t>Pottery</a:t>
            </a:r>
          </a:p>
          <a:p>
            <a:r>
              <a:rPr lang="en-US" dirty="0" smtClean="0"/>
              <a:t>Traded for:</a:t>
            </a:r>
          </a:p>
          <a:p>
            <a:pPr lvl="1"/>
            <a:r>
              <a:rPr lang="en-US" b="1" dirty="0" smtClean="0"/>
              <a:t>Tin (Britannia)</a:t>
            </a:r>
          </a:p>
          <a:p>
            <a:pPr lvl="1"/>
            <a:r>
              <a:rPr lang="en-US" b="1" dirty="0" smtClean="0"/>
              <a:t>Hides, ivory, ostrich feathers, and slaves (Africa)</a:t>
            </a:r>
          </a:p>
          <a:p>
            <a:pPr lvl="1"/>
            <a:r>
              <a:rPr lang="en-US" b="1" dirty="0" smtClean="0"/>
              <a:t>Gold, precious stones, and spices (India)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Alphabet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Carried their civilization and culture where they traded</a:t>
            </a:r>
          </a:p>
          <a:p>
            <a:r>
              <a:rPr lang="en-US" dirty="0" smtClean="0"/>
              <a:t>Adopted and adapted Egyptian hieroglyphics into an alphabet off 22 symbols (letters) representing sounds</a:t>
            </a:r>
          </a:p>
        </p:txBody>
      </p:sp>
      <p:pic>
        <p:nvPicPr>
          <p:cNvPr id="27650" name="Picture 2" descr="http://i281.photobucket.com/albums/kk204/StudentHandoutsInc/Pictures/DevelopmentoftheAlphabetfromEgyp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4343400"/>
            <a:ext cx="4800600" cy="23765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Review Questions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was Phoenicia located?</a:t>
            </a:r>
          </a:p>
          <a:p>
            <a:r>
              <a:rPr lang="en-US" dirty="0" smtClean="0"/>
              <a:t>Name two Phoenician colonies.</a:t>
            </a:r>
          </a:p>
          <a:p>
            <a:r>
              <a:rPr lang="en-US" dirty="0" smtClean="0"/>
              <a:t>Where did the Phoenicians trade?</a:t>
            </a:r>
          </a:p>
          <a:p>
            <a:r>
              <a:rPr lang="en-US" dirty="0" smtClean="0"/>
              <a:t>What is considered to be the Phoenicians’ greatest contribution to the world?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">
  <a:themeElements>
    <a:clrScheme name="Mod">
      <a:dk1>
        <a:sysClr val="windowText" lastClr="000000"/>
      </a:dk1>
      <a:lt1>
        <a:sysClr val="window" lastClr="FFFFFF"/>
      </a:lt1>
      <a:dk2>
        <a:srgbClr val="065218"/>
      </a:dk2>
      <a:lt2>
        <a:srgbClr val="EDF3AE"/>
      </a:lt2>
      <a:accent1>
        <a:srgbClr val="8FCB17"/>
      </a:accent1>
      <a:accent2>
        <a:srgbClr val="769F11"/>
      </a:accent2>
      <a:accent3>
        <a:srgbClr val="D4E336"/>
      </a:accent3>
      <a:accent4>
        <a:srgbClr val="0C8228"/>
      </a:accent4>
      <a:accent5>
        <a:srgbClr val="C0EDA8"/>
      </a:accent5>
      <a:accent6>
        <a:srgbClr val="3B4F18"/>
      </a:accent6>
      <a:hlink>
        <a:srgbClr val="0A6A21"/>
      </a:hlink>
      <a:folHlink>
        <a:srgbClr val="406EA5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Mod">
      <a:fillStyleLst>
        <a:solidFill>
          <a:schemeClr val="phClr"/>
        </a:solidFill>
        <a:solidFill>
          <a:schemeClr val="phClr">
            <a:tint val="80000"/>
          </a:schemeClr>
        </a:solidFill>
        <a:solidFill>
          <a:schemeClr val="phClr">
            <a:shade val="30000"/>
            <a:satMod val="150000"/>
          </a:schemeClr>
        </a:solidFill>
      </a:fillStyleLst>
      <a:lnStyleLst>
        <a:ln w="9525" cap="flat" cmpd="sng" algn="ctr">
          <a:solidFill>
            <a:schemeClr val="phClr">
              <a:tint val="90000"/>
              <a:satMod val="105000"/>
            </a:schemeClr>
          </a:solidFill>
          <a:prstDash val="solid"/>
        </a:ln>
        <a:ln w="50800" cap="flat" cmpd="sng" algn="ctr">
          <a:solidFill>
            <a:schemeClr val="phClr">
              <a:tint val="90000"/>
            </a:schemeClr>
          </a:solidFill>
          <a:prstDash val="solid"/>
        </a:ln>
        <a:ln w="76200" cap="flat" cmpd="dbl" algn="ctr">
          <a:solidFill>
            <a:schemeClr val="phClr">
              <a:tint val="9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76200" dist="25400" dir="5400000" sx="101000" sy="101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50800" dir="5400000" sx="101000" sy="101000" rotWithShape="0">
              <a:srgbClr val="000000">
                <a:alpha val="50000"/>
              </a:srgbClr>
            </a:outerShdw>
            <a:reflection blurRad="12700" stA="30000" endPos="30000" dist="5080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 prstMaterial="softmetal">
            <a:bevelT w="63500" h="25400" prst="coolSlant"/>
          </a:sp3d>
        </a:effectStyle>
      </a:effectStyleLst>
      <a:bgFillStyleLst>
        <a:solidFill>
          <a:schemeClr val="phClr">
            <a:satMod val="125000"/>
          </a:schemeClr>
        </a:solidFill>
        <a:solidFill>
          <a:schemeClr val="phClr">
            <a:shade val="30000"/>
            <a:satMod val="150000"/>
          </a:schemeClr>
        </a:solidFill>
        <a:gradFill>
          <a:gsLst>
            <a:gs pos="0">
              <a:schemeClr val="phClr">
                <a:tint val="100000"/>
                <a:shade val="80000"/>
                <a:satMod val="135000"/>
              </a:schemeClr>
            </a:gs>
            <a:gs pos="55000">
              <a:schemeClr val="phClr">
                <a:tint val="70000"/>
                <a:shade val="100000"/>
                <a:satMod val="150000"/>
              </a:schemeClr>
            </a:gs>
            <a:gs pos="100000">
              <a:schemeClr val="phClr">
                <a:tint val="70000"/>
                <a:shade val="100000"/>
                <a:satMod val="15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</Template>
  <TotalTime>41</TotalTime>
  <Words>207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Mod</vt:lpstr>
      <vt:lpstr>The Phoenicians</vt:lpstr>
      <vt:lpstr>Geography</vt:lpstr>
      <vt:lpstr>Government</vt:lpstr>
      <vt:lpstr>Phoenicians Were Sailors</vt:lpstr>
      <vt:lpstr>Phoenician Colonies</vt:lpstr>
      <vt:lpstr>Trade</vt:lpstr>
      <vt:lpstr>Alphabet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Ancient Phoenicians PowerPoint Presentation</dc:title>
  <dc:subject>World History - Global Studies</dc:subject>
  <dc:creator>Student Handouts, Inc.</dc:creator>
  <cp:lastModifiedBy>HP Authorized Customer</cp:lastModifiedBy>
  <cp:revision>5</cp:revision>
  <dcterms:created xsi:type="dcterms:W3CDTF">2009-03-11T00:30:06Z</dcterms:created>
  <dcterms:modified xsi:type="dcterms:W3CDTF">2009-03-11T01:11:29Z</dcterms:modified>
</cp:coreProperties>
</file>