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57" r:id="rId4"/>
    <p:sldId id="259" r:id="rId5"/>
    <p:sldId id="262" r:id="rId6"/>
    <p:sldId id="260" r:id="rId7"/>
    <p:sldId id="263" r:id="rId8"/>
    <p:sldId id="264" r:id="rId9"/>
    <p:sldId id="265" r:id="rId10"/>
    <p:sldId id="266" r:id="rId11"/>
    <p:sldId id="267" r:id="rId12"/>
    <p:sldId id="269" r:id="rId13"/>
    <p:sldId id="279" r:id="rId14"/>
    <p:sldId id="278" r:id="rId15"/>
    <p:sldId id="272" r:id="rId16"/>
    <p:sldId id="270" r:id="rId17"/>
    <p:sldId id="271" r:id="rId18"/>
    <p:sldId id="258" r:id="rId19"/>
    <p:sldId id="273" r:id="rId20"/>
    <p:sldId id="274" r:id="rId21"/>
    <p:sldId id="268" r:id="rId22"/>
    <p:sldId id="275" r:id="rId23"/>
    <p:sldId id="276"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5F4F45-41A4-45B3-984D-A25973D3E777}" type="datetimeFigureOut">
              <a:rPr lang="en-US"/>
              <a:pPr>
                <a:defRPr/>
              </a:pPr>
              <a:t>3/19/2011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1FAE070-9A9B-452D-8C47-F1B33F839E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http://upload.wikimedia.org/wikipedia/commons/4/46/Map_Burgundian_Kingdom_EN.png</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ADA507-05C6-4FF8-9915-B80B4B9B0ED5}" type="slidenum">
              <a:rPr lang="en-US">
                <a:cs typeface="Arial" pitchFamily="34" charset="0"/>
              </a:rPr>
              <a:pPr fontAlgn="base">
                <a:spcBef>
                  <a:spcPct val="0"/>
                </a:spcBef>
                <a:spcAft>
                  <a:spcPct val="0"/>
                </a:spcAft>
              </a:pPr>
              <a:t>10</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29BB77-D9DB-4614-B149-95F0DB78C157}" type="slidenum">
              <a:rPr lang="en-US">
                <a:cs typeface="Arial" pitchFamily="34" charset="0"/>
              </a:rPr>
              <a:pPr fontAlgn="base">
                <a:spcBef>
                  <a:spcPct val="0"/>
                </a:spcBef>
                <a:spcAft>
                  <a:spcPct val="0"/>
                </a:spcAft>
              </a:pPr>
              <a:t>16</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http://upload.wikimedia.org/wikipedia/commons/thumb/3/3c/Attila_in_Gaul_451CE.svg/2000px-Attila_in_Gaul_451CE.svg.png</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EC185-131B-49FE-80C3-3CB614BC0865}" type="slidenum">
              <a:rPr lang="en-US">
                <a:cs typeface="Arial" pitchFamily="34" charset="0"/>
              </a:rPr>
              <a:pPr fontAlgn="base">
                <a:spcBef>
                  <a:spcPct val="0"/>
                </a:spcBef>
                <a:spcAft>
                  <a:spcPct val="0"/>
                </a:spcAft>
              </a:pPr>
              <a:t>17</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7F208F-75D1-4DE2-A3EF-416218487CD7}" type="datetimeFigureOut">
              <a:rPr lang="en-US"/>
              <a:pPr>
                <a:defRPr/>
              </a:pPr>
              <a:t>3/19/2011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5F5781-0133-4F00-8469-6196EC1AD2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279902-4B77-4FCD-A8FA-B7EC3724583B}" type="datetimeFigureOut">
              <a:rPr lang="en-US"/>
              <a:pPr>
                <a:defRPr/>
              </a:pPr>
              <a:t>3/19/2011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32DCC6-AD3D-4500-9DC9-B61D2DBD1C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A3F4E3-6DC0-4700-AF95-A03AC0064581}" type="datetimeFigureOut">
              <a:rPr lang="en-US"/>
              <a:pPr>
                <a:defRPr/>
              </a:pPr>
              <a:t>3/19/2011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FFBBD-C42C-45E1-A4B2-33E44629E1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65A60B-D237-4C40-AF5E-BFFBFA1BE87F}" type="datetimeFigureOut">
              <a:rPr lang="en-US"/>
              <a:pPr>
                <a:defRPr/>
              </a:pPr>
              <a:t>3/19/2011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B8C539-DEB7-49C5-8717-A41C1C6FAE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D1B716-ADD1-41D9-AF07-5B6BEF635B00}" type="datetimeFigureOut">
              <a:rPr lang="en-US"/>
              <a:pPr>
                <a:defRPr/>
              </a:pPr>
              <a:t>3/19/2011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B5AD9F-79EB-4F4D-BF4C-3D5EB49805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DA8246-9CC0-4E11-9F31-269BB1A1F024}" type="datetimeFigureOut">
              <a:rPr lang="en-US"/>
              <a:pPr>
                <a:defRPr/>
              </a:pPr>
              <a:t>3/19/2011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000B6-6F3C-4431-B24B-D49B3A64C3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C81652-4F7C-4771-B179-3039AE2D0D23}" type="datetimeFigureOut">
              <a:rPr lang="en-US"/>
              <a:pPr>
                <a:defRPr/>
              </a:pPr>
              <a:t>3/19/2011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CF4344-C881-4ADA-929D-544057472C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3ECA01-820A-422E-B9C2-79A471C2BC82}" type="datetimeFigureOut">
              <a:rPr lang="en-US"/>
              <a:pPr>
                <a:defRPr/>
              </a:pPr>
              <a:t>3/19/2011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424820-58BE-408E-AFEA-2D1A95D5FB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4FAE47-9C2F-4AD8-833C-FEBAB4B38B3C}" type="datetimeFigureOut">
              <a:rPr lang="en-US"/>
              <a:pPr>
                <a:defRPr/>
              </a:pPr>
              <a:t>3/19/2011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CE7A74-41FD-4AFC-89F4-9212CE9A37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933E7D-7DA9-487F-960A-2380DE72BBF9}" type="datetimeFigureOut">
              <a:rPr lang="en-US"/>
              <a:pPr>
                <a:defRPr/>
              </a:pPr>
              <a:t>3/19/2011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E12F32-5611-4CAB-9B9C-7E33BF578A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86FDB3-9050-4DE9-8279-924412E822FE}" type="datetimeFigureOut">
              <a:rPr lang="en-US"/>
              <a:pPr>
                <a:defRPr/>
              </a:pPr>
              <a:t>3/19/2011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2BFB01-E71C-4254-B5FF-BD1D866111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61A4168-31C3-4809-BBEA-E8B64B7C900A}" type="datetimeFigureOut">
              <a:rPr lang="en-US"/>
              <a:pPr>
                <a:defRPr/>
              </a:pPr>
              <a:t>3/19/2011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2A6535C-33A7-4B6B-B885-01634BA3DE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nnual Wide"/>
        </a:defRPr>
      </a:lvl2pPr>
      <a:lvl3pPr algn="ctr" rtl="0" fontAlgn="base">
        <a:spcBef>
          <a:spcPct val="0"/>
        </a:spcBef>
        <a:spcAft>
          <a:spcPct val="0"/>
        </a:spcAft>
        <a:defRPr sz="4400">
          <a:solidFill>
            <a:schemeClr val="tx1"/>
          </a:solidFill>
          <a:latin typeface="Annual Wide"/>
        </a:defRPr>
      </a:lvl3pPr>
      <a:lvl4pPr algn="ctr" rtl="0" fontAlgn="base">
        <a:spcBef>
          <a:spcPct val="0"/>
        </a:spcBef>
        <a:spcAft>
          <a:spcPct val="0"/>
        </a:spcAft>
        <a:defRPr sz="4400">
          <a:solidFill>
            <a:schemeClr val="tx1"/>
          </a:solidFill>
          <a:latin typeface="Annual Wide"/>
        </a:defRPr>
      </a:lvl4pPr>
      <a:lvl5pPr algn="ctr" rtl="0" fontAlgn="base">
        <a:spcBef>
          <a:spcPct val="0"/>
        </a:spcBef>
        <a:spcAft>
          <a:spcPct val="0"/>
        </a:spcAft>
        <a:defRPr sz="4400">
          <a:solidFill>
            <a:schemeClr val="tx1"/>
          </a:solidFill>
          <a:latin typeface="Annual Wide"/>
        </a:defRPr>
      </a:lvl5pPr>
      <a:lvl6pPr marL="457200" algn="ctr" rtl="0" fontAlgn="base">
        <a:spcBef>
          <a:spcPct val="0"/>
        </a:spcBef>
        <a:spcAft>
          <a:spcPct val="0"/>
        </a:spcAft>
        <a:defRPr sz="4400">
          <a:solidFill>
            <a:schemeClr val="tx1"/>
          </a:solidFill>
          <a:latin typeface="Annual Wide"/>
        </a:defRPr>
      </a:lvl6pPr>
      <a:lvl7pPr marL="914400" algn="ctr" rtl="0" fontAlgn="base">
        <a:spcBef>
          <a:spcPct val="0"/>
        </a:spcBef>
        <a:spcAft>
          <a:spcPct val="0"/>
        </a:spcAft>
        <a:defRPr sz="4400">
          <a:solidFill>
            <a:schemeClr val="tx1"/>
          </a:solidFill>
          <a:latin typeface="Annual Wide"/>
        </a:defRPr>
      </a:lvl7pPr>
      <a:lvl8pPr marL="1371600" algn="ctr" rtl="0" fontAlgn="base">
        <a:spcBef>
          <a:spcPct val="0"/>
        </a:spcBef>
        <a:spcAft>
          <a:spcPct val="0"/>
        </a:spcAft>
        <a:defRPr sz="4400">
          <a:solidFill>
            <a:schemeClr val="tx1"/>
          </a:solidFill>
          <a:latin typeface="Annual Wide"/>
        </a:defRPr>
      </a:lvl8pPr>
      <a:lvl9pPr marL="1828800" algn="ctr" rtl="0" fontAlgn="base">
        <a:spcBef>
          <a:spcPct val="0"/>
        </a:spcBef>
        <a:spcAft>
          <a:spcPct val="0"/>
        </a:spcAft>
        <a:defRPr sz="4400">
          <a:solidFill>
            <a:schemeClr val="tx1"/>
          </a:solidFill>
          <a:latin typeface="Annual Wide"/>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0"/>
            <a:ext cx="7772400" cy="2819400"/>
          </a:xfrm>
        </p:spPr>
        <p:txBody>
          <a:bodyPr/>
          <a:lstStyle/>
          <a:p>
            <a:r>
              <a:rPr lang="en-US" smtClean="0"/>
              <a:t>The Barbarian Invasions: The Migration Period in Europe, 300-700 C.E.</a:t>
            </a:r>
          </a:p>
        </p:txBody>
      </p:sp>
      <p:sp>
        <p:nvSpPr>
          <p:cNvPr id="3" name="Subtitle 2"/>
          <p:cNvSpPr>
            <a:spLocks noGrp="1"/>
          </p:cNvSpPr>
          <p:nvPr>
            <p:ph type="subTitle" idx="1"/>
          </p:nvPr>
        </p:nvSpPr>
        <p:spPr>
          <a:xfrm>
            <a:off x="1371600" y="5867400"/>
            <a:ext cx="6400800" cy="609600"/>
          </a:xfrm>
        </p:spPr>
        <p:txBody>
          <a:bodyPr rtlCol="0">
            <a:normAutofit fontScale="55000" lnSpcReduction="20000"/>
          </a:bodyPr>
          <a:lstStyle/>
          <a:p>
            <a:pPr fontAlgn="auto">
              <a:spcAft>
                <a:spcPts val="0"/>
              </a:spcAft>
              <a:defRPr/>
            </a:pPr>
            <a:r>
              <a:rPr lang="en-US" dirty="0" smtClean="0"/>
              <a:t>© Student Handouts, Inc.</a:t>
            </a:r>
          </a:p>
          <a:p>
            <a:pPr fontAlgn="auto">
              <a:spcAft>
                <a:spcPts val="0"/>
              </a:spcAft>
              <a:defRPr/>
            </a:pPr>
            <a:r>
              <a:rPr lang="en-US" dirty="0" smtClean="0"/>
              <a:t>www.studenthandouts.com</a:t>
            </a:r>
            <a:endParaRPr lang="en-US" dirty="0"/>
          </a:p>
        </p:txBody>
      </p:sp>
      <p:pic>
        <p:nvPicPr>
          <p:cNvPr id="14339" name="Picture 2"/>
          <p:cNvPicPr>
            <a:picLocks noChangeAspect="1" noChangeArrowheads="1"/>
          </p:cNvPicPr>
          <p:nvPr/>
        </p:nvPicPr>
        <p:blipFill>
          <a:blip r:embed="rId2" cstate="print"/>
          <a:srcRect/>
          <a:stretch>
            <a:fillRect/>
          </a:stretch>
        </p:blipFill>
        <p:spPr bwMode="auto">
          <a:xfrm>
            <a:off x="2057400" y="2743200"/>
            <a:ext cx="51054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The Burgundians</a:t>
            </a:r>
          </a:p>
        </p:txBody>
      </p:sp>
      <p:sp>
        <p:nvSpPr>
          <p:cNvPr id="23554" name="Content Placeholder 2"/>
          <p:cNvSpPr>
            <a:spLocks noGrp="1"/>
          </p:cNvSpPr>
          <p:nvPr>
            <p:ph idx="1"/>
          </p:nvPr>
        </p:nvSpPr>
        <p:spPr>
          <a:xfrm>
            <a:off x="304800" y="1600200"/>
            <a:ext cx="3733800" cy="4525963"/>
          </a:xfrm>
        </p:spPr>
        <p:txBody>
          <a:bodyPr/>
          <a:lstStyle/>
          <a:p>
            <a:r>
              <a:rPr lang="en-US" smtClean="0"/>
              <a:t>Late 400s to 530s</a:t>
            </a:r>
          </a:p>
          <a:p>
            <a:endParaRPr lang="en-US" smtClean="0"/>
          </a:p>
          <a:p>
            <a:r>
              <a:rPr lang="en-US" smtClean="0"/>
              <a:t>Founded a kingdom in southern Gaul (modern France) in the Valley of the Rhone</a:t>
            </a:r>
          </a:p>
        </p:txBody>
      </p:sp>
      <p:pic>
        <p:nvPicPr>
          <p:cNvPr id="23555" name="Picture 2"/>
          <p:cNvPicPr>
            <a:picLocks noChangeAspect="1" noChangeArrowheads="1"/>
          </p:cNvPicPr>
          <p:nvPr/>
        </p:nvPicPr>
        <p:blipFill>
          <a:blip r:embed="rId3" cstate="print"/>
          <a:srcRect/>
          <a:stretch>
            <a:fillRect/>
          </a:stretch>
        </p:blipFill>
        <p:spPr bwMode="auto">
          <a:xfrm>
            <a:off x="4038600" y="1676400"/>
            <a:ext cx="472440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143000"/>
          </a:xfrm>
        </p:spPr>
        <p:txBody>
          <a:bodyPr/>
          <a:lstStyle/>
          <a:p>
            <a:r>
              <a:rPr lang="en-US" smtClean="0"/>
              <a:t>The Vandals</a:t>
            </a:r>
          </a:p>
        </p:txBody>
      </p:sp>
      <p:sp>
        <p:nvSpPr>
          <p:cNvPr id="3" name="Content Placeholder 2"/>
          <p:cNvSpPr>
            <a:spLocks noGrp="1"/>
          </p:cNvSpPr>
          <p:nvPr>
            <p:ph idx="1"/>
          </p:nvPr>
        </p:nvSpPr>
        <p:spPr>
          <a:xfrm>
            <a:off x="228600" y="1143000"/>
            <a:ext cx="8686800" cy="5334000"/>
          </a:xfrm>
        </p:spPr>
        <p:txBody>
          <a:bodyPr rtlCol="0">
            <a:normAutofit fontScale="92500" lnSpcReduction="10000"/>
          </a:bodyPr>
          <a:lstStyle/>
          <a:p>
            <a:pPr fontAlgn="auto">
              <a:spcAft>
                <a:spcPts val="0"/>
              </a:spcAft>
              <a:defRPr/>
            </a:pPr>
            <a:r>
              <a:rPr lang="en-US" dirty="0" smtClean="0"/>
              <a:t>Led by Genseric (lived circa 389 CE-477 CE)</a:t>
            </a:r>
          </a:p>
          <a:p>
            <a:pPr lvl="1" fontAlgn="auto">
              <a:spcAft>
                <a:spcPts val="0"/>
              </a:spcAft>
              <a:defRPr/>
            </a:pPr>
            <a:r>
              <a:rPr lang="en-US" dirty="0" smtClean="0"/>
              <a:t>Crossed Gaul, to Spain, to north Africa</a:t>
            </a:r>
          </a:p>
          <a:p>
            <a:pPr lvl="1" fontAlgn="auto">
              <a:spcAft>
                <a:spcPts val="0"/>
              </a:spcAft>
              <a:defRPr/>
            </a:pPr>
            <a:r>
              <a:rPr lang="en-US" dirty="0" smtClean="0"/>
              <a:t>Established Vandal kingdom around Carthage and on islands such as Corsica and Sardinia</a:t>
            </a:r>
          </a:p>
          <a:p>
            <a:pPr fontAlgn="auto">
              <a:spcAft>
                <a:spcPts val="0"/>
              </a:spcAft>
              <a:defRPr/>
            </a:pPr>
            <a:r>
              <a:rPr lang="en-US" dirty="0" smtClean="0"/>
              <a:t>Famously sacked Rome in 455 C.E.</a:t>
            </a:r>
          </a:p>
          <a:p>
            <a:pPr lvl="1" fontAlgn="auto">
              <a:spcAft>
                <a:spcPts val="0"/>
              </a:spcAft>
              <a:defRPr/>
            </a:pPr>
            <a:r>
              <a:rPr lang="en-US" dirty="0" smtClean="0"/>
              <a:t>After murder of Emperor </a:t>
            </a:r>
            <a:r>
              <a:rPr lang="en-US" dirty="0" err="1" smtClean="0"/>
              <a:t>Valentinian</a:t>
            </a:r>
            <a:r>
              <a:rPr lang="en-US" dirty="0" smtClean="0"/>
              <a:t> III</a:t>
            </a:r>
          </a:p>
          <a:p>
            <a:pPr lvl="1" fontAlgn="auto">
              <a:spcAft>
                <a:spcPts val="0"/>
              </a:spcAft>
              <a:defRPr/>
            </a:pPr>
            <a:r>
              <a:rPr lang="en-US" dirty="0" smtClean="0"/>
              <a:t>Plundered city’s riches – origin of term </a:t>
            </a:r>
            <a:r>
              <a:rPr lang="en-US" i="1" dirty="0" smtClean="0"/>
              <a:t>vandalism</a:t>
            </a:r>
            <a:endParaRPr lang="en-US" dirty="0" smtClean="0"/>
          </a:p>
          <a:p>
            <a:pPr lvl="1" fontAlgn="auto">
              <a:spcAft>
                <a:spcPts val="0"/>
              </a:spcAft>
              <a:defRPr/>
            </a:pPr>
            <a:r>
              <a:rPr lang="en-US" dirty="0" smtClean="0"/>
              <a:t>Kidnapped </a:t>
            </a:r>
            <a:r>
              <a:rPr lang="en-US" dirty="0" smtClean="0"/>
              <a:t>emperor’s widow, </a:t>
            </a:r>
            <a:r>
              <a:rPr lang="en-US" dirty="0" err="1" smtClean="0"/>
              <a:t>Licinia</a:t>
            </a:r>
            <a:r>
              <a:rPr lang="en-US" dirty="0" smtClean="0"/>
              <a:t> </a:t>
            </a:r>
            <a:r>
              <a:rPr lang="en-US" dirty="0" err="1" smtClean="0"/>
              <a:t>Eudoxia</a:t>
            </a:r>
            <a:r>
              <a:rPr lang="en-US" dirty="0" smtClean="0"/>
              <a:t>, and daughters, </a:t>
            </a:r>
            <a:r>
              <a:rPr lang="en-US" dirty="0" err="1" smtClean="0"/>
              <a:t>Eudocia</a:t>
            </a:r>
            <a:r>
              <a:rPr lang="en-US" dirty="0" smtClean="0"/>
              <a:t> and </a:t>
            </a:r>
            <a:r>
              <a:rPr lang="en-US" dirty="0" err="1" smtClean="0"/>
              <a:t>Placidia</a:t>
            </a:r>
            <a:endParaRPr lang="en-US" dirty="0" smtClean="0"/>
          </a:p>
          <a:p>
            <a:pPr lvl="2" fontAlgn="auto">
              <a:spcAft>
                <a:spcPts val="0"/>
              </a:spcAft>
              <a:defRPr/>
            </a:pPr>
            <a:r>
              <a:rPr lang="en-US" dirty="0" err="1" smtClean="0"/>
              <a:t>Eudocia</a:t>
            </a:r>
            <a:r>
              <a:rPr lang="en-US" dirty="0" smtClean="0"/>
              <a:t> was married off to </a:t>
            </a:r>
            <a:r>
              <a:rPr lang="en-US" dirty="0" err="1" smtClean="0"/>
              <a:t>Huneric</a:t>
            </a:r>
            <a:r>
              <a:rPr lang="en-US" dirty="0" smtClean="0"/>
              <a:t>, the son of Genseric</a:t>
            </a:r>
          </a:p>
          <a:p>
            <a:pPr fontAlgn="auto">
              <a:spcAft>
                <a:spcPts val="0"/>
              </a:spcAft>
              <a:defRPr/>
            </a:pPr>
            <a:r>
              <a:rPr lang="en-US" dirty="0" smtClean="0"/>
              <a:t>Finally conquered by the Eastern Roman empire in 533 CE</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The Franks</a:t>
            </a:r>
          </a:p>
        </p:txBody>
      </p:sp>
      <p:sp>
        <p:nvSpPr>
          <p:cNvPr id="26626" name="Content Placeholder 2"/>
          <p:cNvSpPr>
            <a:spLocks noGrp="1"/>
          </p:cNvSpPr>
          <p:nvPr>
            <p:ph idx="1"/>
          </p:nvPr>
        </p:nvSpPr>
        <p:spPr/>
        <p:txBody>
          <a:bodyPr/>
          <a:lstStyle/>
          <a:p>
            <a:r>
              <a:rPr lang="en-US" smtClean="0"/>
              <a:t>Kingdom in Gaul</a:t>
            </a:r>
          </a:p>
          <a:p>
            <a:pPr lvl="1"/>
            <a:r>
              <a:rPr lang="en-US" smtClean="0"/>
              <a:t>Became known as “France” after the Franks</a:t>
            </a:r>
          </a:p>
          <a:p>
            <a:pPr lvl="1"/>
            <a:endParaRPr lang="en-US" smtClean="0"/>
          </a:p>
          <a:p>
            <a:r>
              <a:rPr lang="en-US" smtClean="0"/>
              <a:t>United under King Clovis (lived circa 466-511 CE)</a:t>
            </a:r>
          </a:p>
          <a:p>
            <a:pPr lvl="1"/>
            <a:r>
              <a:rPr lang="en-US" smtClean="0"/>
              <a:t>First king of France (ruled 481-511 CE)</a:t>
            </a:r>
          </a:p>
          <a:p>
            <a:pPr lvl="1"/>
            <a:r>
              <a:rPr lang="en-US" smtClean="0"/>
              <a:t>Married Christian Burgundian princes, Clotilde</a:t>
            </a:r>
          </a:p>
          <a:p>
            <a:pPr lvl="1"/>
            <a:r>
              <a:rPr lang="en-US" smtClean="0"/>
              <a:t>Converted to Christianity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2" cstate="print"/>
          <a:srcRect/>
          <a:stretch>
            <a:fillRect/>
          </a:stretch>
        </p:blipFill>
        <p:spPr bwMode="auto">
          <a:xfrm>
            <a:off x="0" y="228599"/>
            <a:ext cx="9144000" cy="63668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Review Questions</a:t>
            </a:r>
          </a:p>
        </p:txBody>
      </p:sp>
      <p:sp>
        <p:nvSpPr>
          <p:cNvPr id="27650" name="Content Placeholder 2"/>
          <p:cNvSpPr>
            <a:spLocks noGrp="1"/>
          </p:cNvSpPr>
          <p:nvPr>
            <p:ph idx="1"/>
          </p:nvPr>
        </p:nvSpPr>
        <p:spPr/>
        <p:txBody>
          <a:bodyPr/>
          <a:lstStyle/>
          <a:p>
            <a:pPr marL="514350" indent="-514350">
              <a:buFont typeface="Annual Wide"/>
              <a:buAutoNum type="arabicPeriod"/>
            </a:pPr>
            <a:r>
              <a:rPr lang="en-US" smtClean="0"/>
              <a:t>What is the traditional date for the end of the Roman empire?</a:t>
            </a:r>
          </a:p>
          <a:p>
            <a:pPr marL="514350" indent="-514350">
              <a:buFont typeface="Annual Wide"/>
              <a:buAutoNum type="arabicPeriod"/>
            </a:pPr>
            <a:r>
              <a:rPr lang="en-US" smtClean="0"/>
              <a:t>Who were the barbarians?</a:t>
            </a:r>
          </a:p>
          <a:p>
            <a:pPr marL="514350" indent="-514350">
              <a:buFont typeface="Annual Wide"/>
              <a:buAutoNum type="arabicPeriod"/>
            </a:pPr>
            <a:r>
              <a:rPr lang="en-US" smtClean="0"/>
              <a:t>Describe elements of ancient Germanic culture that are still with us.</a:t>
            </a:r>
          </a:p>
          <a:p>
            <a:pPr marL="514350" indent="-514350">
              <a:buFont typeface="Annual Wide"/>
              <a:buAutoNum type="arabicPeriod"/>
            </a:pPr>
            <a:r>
              <a:rPr lang="en-US" smtClean="0"/>
              <a:t>How did England get its name?</a:t>
            </a:r>
          </a:p>
          <a:p>
            <a:pPr marL="514350" indent="-514350">
              <a:buFont typeface="Annual Wide"/>
              <a:buAutoNum type="arabicPeriod"/>
            </a:pPr>
            <a:r>
              <a:rPr lang="en-US" smtClean="0"/>
              <a:t>Explain the origin of the term </a:t>
            </a:r>
            <a:r>
              <a:rPr lang="en-US" i="1" smtClean="0"/>
              <a:t>vandalism</a:t>
            </a:r>
            <a:r>
              <a:rPr lang="en-US" smtClean="0"/>
              <a:t>.</a:t>
            </a:r>
          </a:p>
          <a:p>
            <a:pPr marL="514350" indent="-514350">
              <a:buFont typeface="Annual Wide"/>
              <a:buAutoNum type="arabicPeriod"/>
            </a:pPr>
            <a:r>
              <a:rPr lang="en-US" smtClean="0"/>
              <a:t>How did France get its name?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The Lombards</a:t>
            </a:r>
          </a:p>
        </p:txBody>
      </p:sp>
      <p:sp>
        <p:nvSpPr>
          <p:cNvPr id="28674" name="Content Placeholder 2"/>
          <p:cNvSpPr>
            <a:spLocks noGrp="1"/>
          </p:cNvSpPr>
          <p:nvPr>
            <p:ph idx="1"/>
          </p:nvPr>
        </p:nvSpPr>
        <p:spPr/>
        <p:txBody>
          <a:bodyPr/>
          <a:lstStyle/>
          <a:p>
            <a:r>
              <a:rPr lang="en-US" smtClean="0"/>
              <a:t>Invaded Italy following the death of Emperor Justinian (Eastern Roman empire) in 565 CE</a:t>
            </a:r>
          </a:p>
          <a:p>
            <a:endParaRPr lang="en-US" smtClean="0"/>
          </a:p>
          <a:p>
            <a:r>
              <a:rPr lang="en-US" smtClean="0"/>
              <a:t>568 CE</a:t>
            </a:r>
          </a:p>
          <a:p>
            <a:pPr lvl="1"/>
            <a:r>
              <a:rPr lang="en-US" smtClean="0"/>
              <a:t>Under leadership of Alboin</a:t>
            </a:r>
          </a:p>
          <a:p>
            <a:pPr lvl="1"/>
            <a:r>
              <a:rPr lang="en-US" smtClean="0"/>
              <a:t>Set up a powerful kingdom in the Italian peninsula</a:t>
            </a:r>
          </a:p>
          <a:p>
            <a:pPr lvl="2"/>
            <a:r>
              <a:rPr lang="en-US" smtClean="0"/>
              <a:t>Modern Italian region of Lombardy</a:t>
            </a:r>
          </a:p>
          <a:p>
            <a:pPr lvl="2"/>
            <a:r>
              <a:rPr lang="en-US" smtClean="0"/>
              <a:t>Conquered by France’s King Charlemagne in 774</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8229600" cy="1066800"/>
          </a:xfrm>
        </p:spPr>
        <p:txBody>
          <a:bodyPr/>
          <a:lstStyle/>
          <a:p>
            <a:r>
              <a:rPr lang="en-US" smtClean="0"/>
              <a:t>The Huns</a:t>
            </a:r>
          </a:p>
        </p:txBody>
      </p:sp>
      <p:sp>
        <p:nvSpPr>
          <p:cNvPr id="3" name="Content Placeholder 2"/>
          <p:cNvSpPr>
            <a:spLocks noGrp="1"/>
          </p:cNvSpPr>
          <p:nvPr>
            <p:ph idx="1"/>
          </p:nvPr>
        </p:nvSpPr>
        <p:spPr>
          <a:xfrm>
            <a:off x="228600" y="1219200"/>
            <a:ext cx="8686800" cy="5486400"/>
          </a:xfrm>
        </p:spPr>
        <p:txBody>
          <a:bodyPr rtlCol="0">
            <a:normAutofit fontScale="77500" lnSpcReduction="20000"/>
          </a:bodyPr>
          <a:lstStyle/>
          <a:p>
            <a:pPr fontAlgn="auto">
              <a:spcAft>
                <a:spcPts val="0"/>
              </a:spcAft>
              <a:defRPr/>
            </a:pPr>
            <a:r>
              <a:rPr lang="en-US" dirty="0" smtClean="0"/>
              <a:t>From Asia, east of the Volga River</a:t>
            </a:r>
          </a:p>
          <a:p>
            <a:pPr lvl="1" fontAlgn="auto">
              <a:spcAft>
                <a:spcPts val="0"/>
              </a:spcAft>
              <a:defRPr/>
            </a:pPr>
            <a:r>
              <a:rPr lang="en-US" dirty="0" smtClean="0"/>
              <a:t>Their migration pushed the Goths into the Roman empire, ca. 370 CE</a:t>
            </a:r>
          </a:p>
          <a:p>
            <a:pPr fontAlgn="auto">
              <a:spcAft>
                <a:spcPts val="0"/>
              </a:spcAft>
              <a:defRPr/>
            </a:pPr>
            <a:r>
              <a:rPr lang="en-US" dirty="0" smtClean="0"/>
              <a:t>Led by Attila the Hun (lived 406-453 CE)</a:t>
            </a:r>
          </a:p>
          <a:p>
            <a:pPr fontAlgn="auto">
              <a:spcAft>
                <a:spcPts val="0"/>
              </a:spcAft>
              <a:defRPr/>
            </a:pPr>
            <a:r>
              <a:rPr lang="en-US" dirty="0" smtClean="0"/>
              <a:t>Campaign in Gaul</a:t>
            </a:r>
          </a:p>
          <a:p>
            <a:pPr lvl="1" fontAlgn="auto">
              <a:spcAft>
                <a:spcPts val="0"/>
              </a:spcAft>
              <a:defRPr/>
            </a:pPr>
            <a:r>
              <a:rPr lang="en-US" dirty="0" smtClean="0"/>
              <a:t>Sacked various cities</a:t>
            </a:r>
          </a:p>
          <a:p>
            <a:pPr lvl="1" fontAlgn="auto">
              <a:spcAft>
                <a:spcPts val="0"/>
              </a:spcAft>
              <a:defRPr/>
            </a:pPr>
            <a:r>
              <a:rPr lang="en-US" dirty="0" smtClean="0"/>
              <a:t>Finally defeated by alliance of Romans and Visigoths under General </a:t>
            </a:r>
            <a:r>
              <a:rPr lang="en-US" dirty="0" err="1" smtClean="0"/>
              <a:t>Aetius</a:t>
            </a:r>
            <a:r>
              <a:rPr lang="en-US" dirty="0" smtClean="0"/>
              <a:t> at the Battle of </a:t>
            </a:r>
            <a:r>
              <a:rPr lang="en-US" dirty="0" err="1" smtClean="0"/>
              <a:t>Chalons</a:t>
            </a:r>
            <a:r>
              <a:rPr lang="en-US" dirty="0" smtClean="0"/>
              <a:t> (451 CE)</a:t>
            </a:r>
          </a:p>
          <a:p>
            <a:pPr fontAlgn="auto">
              <a:spcAft>
                <a:spcPts val="0"/>
              </a:spcAft>
              <a:defRPr/>
            </a:pPr>
            <a:r>
              <a:rPr lang="en-US" dirty="0" smtClean="0"/>
              <a:t>450 CE – Emperor </a:t>
            </a:r>
            <a:r>
              <a:rPr lang="en-US" dirty="0" err="1" smtClean="0"/>
              <a:t>Valentinian</a:t>
            </a:r>
            <a:r>
              <a:rPr lang="en-US" dirty="0" smtClean="0"/>
              <a:t> III’s sister, </a:t>
            </a:r>
            <a:r>
              <a:rPr lang="en-US" dirty="0" err="1" smtClean="0"/>
              <a:t>Honoria</a:t>
            </a:r>
            <a:r>
              <a:rPr lang="en-US" dirty="0" smtClean="0"/>
              <a:t>, sent him an engagement ring (to avoid a forced marriage)</a:t>
            </a:r>
          </a:p>
          <a:p>
            <a:pPr lvl="1" fontAlgn="auto">
              <a:spcAft>
                <a:spcPts val="0"/>
              </a:spcAft>
              <a:defRPr/>
            </a:pPr>
            <a:r>
              <a:rPr lang="en-US" dirty="0" smtClean="0"/>
              <a:t>Attila used this pretext to attempt an invasion of Rome (452 CE)</a:t>
            </a:r>
          </a:p>
          <a:p>
            <a:pPr lvl="1" fontAlgn="auto">
              <a:spcAft>
                <a:spcPts val="0"/>
              </a:spcAft>
              <a:defRPr/>
            </a:pPr>
            <a:r>
              <a:rPr lang="en-US" dirty="0" smtClean="0"/>
              <a:t>According to legend, Pope Leo I, helped by St. Peter and St. Paul, convinced Attila at the Po River to halt his advance</a:t>
            </a:r>
          </a:p>
          <a:p>
            <a:pPr lvl="1" fontAlgn="auto">
              <a:spcAft>
                <a:spcPts val="0"/>
              </a:spcAft>
              <a:defRPr/>
            </a:pPr>
            <a:r>
              <a:rPr lang="en-US" dirty="0" smtClean="0"/>
              <a:t>Attila retreated and died a year later, allegedly by choking to death on his own blood (from a nosebleed) while in a drunken stupor following his wedding to </a:t>
            </a:r>
            <a:r>
              <a:rPr lang="en-US" dirty="0" err="1" smtClean="0"/>
              <a:t>Ildico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smtClean="0"/>
          </a:p>
        </p:txBody>
      </p:sp>
      <p:sp>
        <p:nvSpPr>
          <p:cNvPr id="31746" name="Content Placeholder 2"/>
          <p:cNvSpPr>
            <a:spLocks noGrp="1"/>
          </p:cNvSpPr>
          <p:nvPr>
            <p:ph idx="1"/>
          </p:nvPr>
        </p:nvSpPr>
        <p:spPr/>
        <p:txBody>
          <a:bodyPr/>
          <a:lstStyle/>
          <a:p>
            <a:endParaRPr lang="en-US" smtClean="0"/>
          </a:p>
        </p:txBody>
      </p:sp>
      <p:pic>
        <p:nvPicPr>
          <p:cNvPr id="31747" name="Picture 2"/>
          <p:cNvPicPr>
            <a:picLocks noChangeAspect="1" noChangeArrowheads="1"/>
          </p:cNvPicPr>
          <p:nvPr/>
        </p:nvPicPr>
        <p:blipFill>
          <a:blip r:embed="rId3" cstate="print"/>
          <a:srcRect/>
          <a:stretch>
            <a:fillRect/>
          </a:stretch>
        </p:blipFill>
        <p:spPr bwMode="auto">
          <a:xfrm>
            <a:off x="457200" y="228600"/>
            <a:ext cx="8229600" cy="629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sp>
        <p:nvSpPr>
          <p:cNvPr id="33794" name="Content Placeholder 2"/>
          <p:cNvSpPr>
            <a:spLocks noGrp="1"/>
          </p:cNvSpPr>
          <p:nvPr>
            <p:ph idx="1"/>
          </p:nvPr>
        </p:nvSpPr>
        <p:spPr/>
        <p:txBody>
          <a:bodyPr/>
          <a:lstStyle/>
          <a:p>
            <a:endParaRPr lang="en-US" smtClean="0"/>
          </a:p>
        </p:txBody>
      </p:sp>
      <p:pic>
        <p:nvPicPr>
          <p:cNvPr id="33795" name="Picture 2"/>
          <p:cNvPicPr>
            <a:picLocks noChangeAspect="1" noChangeArrowheads="1"/>
          </p:cNvPicPr>
          <p:nvPr/>
        </p:nvPicPr>
        <p:blipFill>
          <a:blip r:embed="rId2" cstate="print"/>
          <a:srcRect/>
          <a:stretch>
            <a:fillRect/>
          </a:stretch>
        </p:blipFill>
        <p:spPr bwMode="auto">
          <a:xfrm>
            <a:off x="228600" y="457200"/>
            <a:ext cx="6935788" cy="5867400"/>
          </a:xfrm>
          <a:prstGeom prst="rect">
            <a:avLst/>
          </a:prstGeom>
          <a:noFill/>
          <a:ln w="9525">
            <a:noFill/>
            <a:miter lim="800000"/>
            <a:headEnd/>
            <a:tailEnd/>
          </a:ln>
        </p:spPr>
      </p:pic>
      <p:sp>
        <p:nvSpPr>
          <p:cNvPr id="33796" name="TextBox 4"/>
          <p:cNvSpPr txBox="1">
            <a:spLocks noChangeArrowheads="1"/>
          </p:cNvSpPr>
          <p:nvPr/>
        </p:nvSpPr>
        <p:spPr bwMode="auto">
          <a:xfrm>
            <a:off x="7315200" y="1295400"/>
            <a:ext cx="1600200" cy="3786188"/>
          </a:xfrm>
          <a:prstGeom prst="rect">
            <a:avLst/>
          </a:prstGeom>
          <a:noFill/>
          <a:ln w="9525">
            <a:noFill/>
            <a:miter lim="800000"/>
            <a:headEnd/>
            <a:tailEnd/>
          </a:ln>
        </p:spPr>
        <p:txBody>
          <a:bodyPr>
            <a:spAutoFit/>
          </a:bodyPr>
          <a:lstStyle/>
          <a:p>
            <a:pPr algn="ctr"/>
            <a:r>
              <a:rPr lang="en-US" sz="2400">
                <a:latin typeface="Annual Thin"/>
              </a:rPr>
              <a:t>The Goths split into the Visigoths (West Goths) and Ostrogoths (East Goths) around the year 200 CE.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The Visigoths (West Goths)</a:t>
            </a:r>
          </a:p>
        </p:txBody>
      </p:sp>
      <p:sp>
        <p:nvSpPr>
          <p:cNvPr id="3" name="Content Placeholder 2"/>
          <p:cNvSpPr>
            <a:spLocks noGrp="1"/>
          </p:cNvSpPr>
          <p:nvPr>
            <p:ph idx="1"/>
          </p:nvPr>
        </p:nvSpPr>
        <p:spPr>
          <a:xfrm>
            <a:off x="457200" y="1600200"/>
            <a:ext cx="8229600" cy="4724400"/>
          </a:xfrm>
        </p:spPr>
        <p:txBody>
          <a:bodyPr rtlCol="0">
            <a:normAutofit fontScale="92500" lnSpcReduction="20000"/>
          </a:bodyPr>
          <a:lstStyle/>
          <a:p>
            <a:pPr fontAlgn="auto">
              <a:spcAft>
                <a:spcPts val="0"/>
              </a:spcAft>
              <a:defRPr/>
            </a:pPr>
            <a:r>
              <a:rPr lang="en-US" dirty="0" smtClean="0"/>
              <a:t>Led by Alaric I (lived ca. 370-410 CE)</a:t>
            </a:r>
          </a:p>
          <a:p>
            <a:pPr fontAlgn="auto">
              <a:spcAft>
                <a:spcPts val="0"/>
              </a:spcAft>
              <a:defRPr/>
            </a:pPr>
            <a:r>
              <a:rPr lang="en-US" dirty="0" smtClean="0"/>
              <a:t>Pushed into the Roman empire by the westward migration of the Huns</a:t>
            </a:r>
          </a:p>
          <a:p>
            <a:pPr lvl="1" fontAlgn="auto">
              <a:spcAft>
                <a:spcPts val="0"/>
              </a:spcAft>
              <a:defRPr/>
            </a:pPr>
            <a:r>
              <a:rPr lang="en-US" dirty="0" smtClean="0"/>
              <a:t>378 CE – Romans defeated by the Visigoths at the Battle of Adrianople</a:t>
            </a:r>
          </a:p>
          <a:p>
            <a:pPr fontAlgn="auto">
              <a:spcAft>
                <a:spcPts val="0"/>
              </a:spcAft>
              <a:defRPr/>
            </a:pPr>
            <a:r>
              <a:rPr lang="en-US" dirty="0" smtClean="0"/>
              <a:t>Sacked Rome in 410 CE</a:t>
            </a:r>
          </a:p>
          <a:p>
            <a:pPr fontAlgn="auto">
              <a:spcAft>
                <a:spcPts val="0"/>
              </a:spcAft>
              <a:defRPr/>
            </a:pPr>
            <a:r>
              <a:rPr lang="en-US" dirty="0" smtClean="0"/>
              <a:t>Eventually settled in Spain</a:t>
            </a:r>
          </a:p>
          <a:p>
            <a:pPr lvl="1" fontAlgn="auto">
              <a:spcAft>
                <a:spcPts val="0"/>
              </a:spcAft>
              <a:defRPr/>
            </a:pPr>
            <a:r>
              <a:rPr lang="en-US" dirty="0" err="1" smtClean="0"/>
              <a:t>Visigothic</a:t>
            </a:r>
            <a:r>
              <a:rPr lang="en-US" dirty="0" smtClean="0"/>
              <a:t> kingdom in Spain lasted until Arab Muslim invaders arrived in 711 CE</a:t>
            </a:r>
          </a:p>
          <a:p>
            <a:pPr lvl="2" fontAlgn="auto">
              <a:spcAft>
                <a:spcPts val="0"/>
              </a:spcAft>
              <a:defRPr/>
            </a:pPr>
            <a:r>
              <a:rPr lang="en-US" dirty="0" smtClean="0"/>
              <a:t>These Muslim rulers were not expelled until completion of the </a:t>
            </a:r>
            <a:r>
              <a:rPr lang="en-US" dirty="0" err="1" smtClean="0"/>
              <a:t>Reconquista</a:t>
            </a:r>
            <a:r>
              <a:rPr lang="en-US" dirty="0" smtClean="0"/>
              <a:t> under Ferdinand and Isabella in 1492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End of the Roman Empire</a:t>
            </a:r>
          </a:p>
        </p:txBody>
      </p:sp>
      <p:sp>
        <p:nvSpPr>
          <p:cNvPr id="15362" name="Content Placeholder 2"/>
          <p:cNvSpPr>
            <a:spLocks noGrp="1"/>
          </p:cNvSpPr>
          <p:nvPr>
            <p:ph idx="1"/>
          </p:nvPr>
        </p:nvSpPr>
        <p:spPr/>
        <p:txBody>
          <a:bodyPr/>
          <a:lstStyle/>
          <a:p>
            <a:r>
              <a:rPr lang="en-US" dirty="0" smtClean="0"/>
              <a:t>476 C.E.</a:t>
            </a:r>
          </a:p>
          <a:p>
            <a:pPr lvl="1"/>
            <a:r>
              <a:rPr lang="en-US" dirty="0" smtClean="0"/>
              <a:t>Traditional date for the end of the Roman empire</a:t>
            </a:r>
          </a:p>
          <a:p>
            <a:pPr lvl="1"/>
            <a:r>
              <a:rPr lang="en-US" dirty="0" smtClean="0"/>
              <a:t>“Barbarian” Germanic general </a:t>
            </a:r>
            <a:r>
              <a:rPr lang="en-US" b="1" dirty="0" smtClean="0"/>
              <a:t>Odoacer</a:t>
            </a:r>
            <a:r>
              <a:rPr lang="en-US" dirty="0" smtClean="0"/>
              <a:t> deposed the </a:t>
            </a:r>
            <a:r>
              <a:rPr lang="en-US" dirty="0" smtClean="0"/>
              <a:t>last Western Roman </a:t>
            </a:r>
            <a:r>
              <a:rPr lang="en-US" dirty="0" smtClean="0"/>
              <a:t>emperor, </a:t>
            </a:r>
            <a:r>
              <a:rPr lang="en-US" b="1" dirty="0" smtClean="0"/>
              <a:t>Romulus Augustus</a:t>
            </a:r>
          </a:p>
          <a:p>
            <a:pPr lvl="1"/>
            <a:endParaRPr lang="en-US" dirty="0" smtClean="0"/>
          </a:p>
          <a:p>
            <a:r>
              <a:rPr lang="en-US" dirty="0" smtClean="0"/>
              <a:t>Who were these barbarians who are charged with ultimately bringing down the Roman empire?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a:t>
            </a:r>
            <a:r>
              <a:rPr lang="en-US" dirty="0" err="1" smtClean="0"/>
              <a:t>Ostrogoths</a:t>
            </a:r>
            <a:r>
              <a:rPr lang="en-US" dirty="0" smtClean="0"/>
              <a:t> (East Goths)</a:t>
            </a:r>
            <a:endParaRPr lang="en-US" dirty="0"/>
          </a:p>
        </p:txBody>
      </p:sp>
      <p:sp>
        <p:nvSpPr>
          <p:cNvPr id="35842" name="Content Placeholder 2"/>
          <p:cNvSpPr>
            <a:spLocks noGrp="1"/>
          </p:cNvSpPr>
          <p:nvPr>
            <p:ph idx="1"/>
          </p:nvPr>
        </p:nvSpPr>
        <p:spPr/>
        <p:txBody>
          <a:bodyPr/>
          <a:lstStyle/>
          <a:p>
            <a:r>
              <a:rPr lang="en-US" smtClean="0"/>
              <a:t>Led by Theodoric the Great (lived 454-526)</a:t>
            </a:r>
          </a:p>
          <a:p>
            <a:pPr lvl="1"/>
            <a:r>
              <a:rPr lang="en-US" smtClean="0"/>
              <a:t>Raised at the court in Constantinople as a traditional hostage, returning to the Ostrogoths at age 31</a:t>
            </a:r>
          </a:p>
          <a:p>
            <a:r>
              <a:rPr lang="en-US" smtClean="0"/>
              <a:t>Kingdom in Italy</a:t>
            </a:r>
          </a:p>
          <a:p>
            <a:pPr lvl="1"/>
            <a:r>
              <a:rPr lang="en-US" smtClean="0"/>
              <a:t>Capital city – Ravenna </a:t>
            </a:r>
          </a:p>
          <a:p>
            <a:pPr lvl="2"/>
            <a:r>
              <a:rPr lang="en-US" smtClean="0"/>
              <a:t>Center of art and learning</a:t>
            </a:r>
          </a:p>
          <a:p>
            <a:pPr lvl="1"/>
            <a:r>
              <a:rPr lang="en-US" smtClean="0"/>
              <a:t>Conquered by Emperor Justinian (Eastern Roman empire) in 554 CE</a:t>
            </a:r>
          </a:p>
          <a:p>
            <a:endParaRPr lang="en-US" smtClean="0"/>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en-US" smtClean="0"/>
          </a:p>
        </p:txBody>
      </p:sp>
      <p:sp>
        <p:nvSpPr>
          <p:cNvPr id="36866" name="Content Placeholder 2"/>
          <p:cNvSpPr>
            <a:spLocks noGrp="1"/>
          </p:cNvSpPr>
          <p:nvPr>
            <p:ph idx="1"/>
          </p:nvPr>
        </p:nvSpPr>
        <p:spPr/>
        <p:txBody>
          <a:bodyPr/>
          <a:lstStyle/>
          <a:p>
            <a:endParaRPr lang="en-US" smtClean="0"/>
          </a:p>
        </p:txBody>
      </p:sp>
      <p:pic>
        <p:nvPicPr>
          <p:cNvPr id="36867" name="Picture 2"/>
          <p:cNvPicPr>
            <a:picLocks noChangeAspect="1" noChangeArrowheads="1"/>
          </p:cNvPicPr>
          <p:nvPr/>
        </p:nvPicPr>
        <p:blipFill>
          <a:blip r:embed="rId2" cstate="print"/>
          <a:srcRect/>
          <a:stretch>
            <a:fillRect/>
          </a:stretch>
        </p:blipFill>
        <p:spPr bwMode="auto">
          <a:xfrm>
            <a:off x="523875" y="238125"/>
            <a:ext cx="809625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Odoacer and the Fall of Rome</a:t>
            </a:r>
            <a:endParaRPr lang="en-US" dirty="0"/>
          </a:p>
        </p:txBody>
      </p:sp>
      <p:sp>
        <p:nvSpPr>
          <p:cNvPr id="3" name="Content Placeholder 2"/>
          <p:cNvSpPr>
            <a:spLocks noGrp="1"/>
          </p:cNvSpPr>
          <p:nvPr>
            <p:ph idx="1"/>
          </p:nvPr>
        </p:nvSpPr>
        <p:spPr>
          <a:xfrm>
            <a:off x="457200" y="1600200"/>
            <a:ext cx="8229600" cy="4876800"/>
          </a:xfrm>
        </p:spPr>
        <p:txBody>
          <a:bodyPr rtlCol="0">
            <a:normAutofit fontScale="92500"/>
          </a:bodyPr>
          <a:lstStyle/>
          <a:p>
            <a:pPr fontAlgn="auto">
              <a:spcAft>
                <a:spcPts val="0"/>
              </a:spcAft>
              <a:defRPr/>
            </a:pPr>
            <a:r>
              <a:rPr lang="en-US" dirty="0" smtClean="0"/>
              <a:t>476 CE – the barbarian general, Odoacer, dethroned the last Western Roman emperor, Romulus Augustus</a:t>
            </a:r>
          </a:p>
          <a:p>
            <a:pPr lvl="1" fontAlgn="auto">
              <a:spcAft>
                <a:spcPts val="0"/>
              </a:spcAft>
              <a:defRPr/>
            </a:pPr>
            <a:r>
              <a:rPr lang="en-US" dirty="0" smtClean="0"/>
              <a:t>No one even knows which tribe he belonged to, only that he was Germanic</a:t>
            </a:r>
          </a:p>
          <a:p>
            <a:pPr lvl="1" fontAlgn="auto">
              <a:spcAft>
                <a:spcPts val="0"/>
              </a:spcAft>
              <a:defRPr/>
            </a:pPr>
            <a:r>
              <a:rPr lang="en-US" dirty="0" smtClean="0"/>
              <a:t>The conquest of the Western Roman empire was a long process, and a lot of factors contributed to Rome’s decline</a:t>
            </a:r>
          </a:p>
          <a:p>
            <a:pPr fontAlgn="auto">
              <a:spcAft>
                <a:spcPts val="0"/>
              </a:spcAft>
              <a:defRPr/>
            </a:pPr>
            <a:r>
              <a:rPr lang="en-US" dirty="0" smtClean="0"/>
              <a:t>This date (476 CE) is traditionally used for the end of the Roman empire and the beginning of the Middle Ages, circa 500-1400 (or Dark Ages, circa 500-800)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rtlCol="0">
            <a:normAutofit fontScale="90000"/>
          </a:bodyPr>
          <a:lstStyle/>
          <a:p>
            <a:pPr fontAlgn="auto">
              <a:spcAft>
                <a:spcPts val="0"/>
              </a:spcAft>
              <a:defRPr/>
            </a:pPr>
            <a:r>
              <a:rPr lang="en-US" dirty="0" smtClean="0"/>
              <a:t>The Dark Ages (500-800 CE)</a:t>
            </a:r>
            <a:endParaRPr lang="en-US" dirty="0"/>
          </a:p>
        </p:txBody>
      </p:sp>
      <p:sp>
        <p:nvSpPr>
          <p:cNvPr id="3" name="Content Placeholder 2"/>
          <p:cNvSpPr>
            <a:spLocks noGrp="1"/>
          </p:cNvSpPr>
          <p:nvPr>
            <p:ph idx="1"/>
          </p:nvPr>
        </p:nvSpPr>
        <p:spPr>
          <a:xfrm>
            <a:off x="304800" y="1447800"/>
            <a:ext cx="8534400" cy="5029200"/>
          </a:xfrm>
        </p:spPr>
        <p:txBody>
          <a:bodyPr rtlCol="0">
            <a:normAutofit fontScale="70000" lnSpcReduction="20000"/>
          </a:bodyPr>
          <a:lstStyle/>
          <a:p>
            <a:pPr fontAlgn="auto">
              <a:spcAft>
                <a:spcPts val="0"/>
              </a:spcAft>
              <a:defRPr/>
            </a:pPr>
            <a:r>
              <a:rPr lang="en-US" dirty="0" smtClean="0"/>
              <a:t>Universal rule under Rome collapsed</a:t>
            </a:r>
          </a:p>
          <a:p>
            <a:pPr lvl="1" fontAlgn="auto">
              <a:spcAft>
                <a:spcPts val="0"/>
              </a:spcAft>
              <a:defRPr/>
            </a:pPr>
            <a:r>
              <a:rPr lang="en-US" dirty="0" smtClean="0"/>
              <a:t>Separate barbarian kingdoms ruled in Rome’s place</a:t>
            </a:r>
          </a:p>
          <a:p>
            <a:pPr fontAlgn="auto">
              <a:spcAft>
                <a:spcPts val="0"/>
              </a:spcAft>
              <a:defRPr/>
            </a:pPr>
            <a:r>
              <a:rPr lang="en-US" dirty="0" smtClean="0"/>
              <a:t>Economic decline</a:t>
            </a:r>
          </a:p>
          <a:p>
            <a:pPr lvl="1" fontAlgn="auto">
              <a:spcAft>
                <a:spcPts val="0"/>
              </a:spcAft>
              <a:defRPr/>
            </a:pPr>
            <a:r>
              <a:rPr lang="en-US" dirty="0" smtClean="0"/>
              <a:t>Trade</a:t>
            </a:r>
          </a:p>
          <a:p>
            <a:pPr lvl="2" fontAlgn="auto">
              <a:spcAft>
                <a:spcPts val="0"/>
              </a:spcAft>
              <a:defRPr/>
            </a:pPr>
            <a:r>
              <a:rPr lang="en-US" dirty="0" smtClean="0"/>
              <a:t>Infrastructure fell apart (roads and bridges)</a:t>
            </a:r>
          </a:p>
          <a:p>
            <a:pPr lvl="2" fontAlgn="auto">
              <a:spcAft>
                <a:spcPts val="0"/>
              </a:spcAft>
              <a:defRPr/>
            </a:pPr>
            <a:r>
              <a:rPr lang="en-US" dirty="0" smtClean="0"/>
              <a:t>Piracy in the seas hurt trade</a:t>
            </a:r>
          </a:p>
          <a:p>
            <a:pPr lvl="2" fontAlgn="auto">
              <a:spcAft>
                <a:spcPts val="0"/>
              </a:spcAft>
              <a:defRPr/>
            </a:pPr>
            <a:r>
              <a:rPr lang="en-US" dirty="0" smtClean="0"/>
              <a:t>Few coins minted</a:t>
            </a:r>
          </a:p>
          <a:p>
            <a:pPr lvl="1" fontAlgn="auto">
              <a:spcAft>
                <a:spcPts val="0"/>
              </a:spcAft>
              <a:defRPr/>
            </a:pPr>
            <a:r>
              <a:rPr lang="en-US" dirty="0" smtClean="0"/>
              <a:t>Industry</a:t>
            </a:r>
          </a:p>
          <a:p>
            <a:pPr lvl="2" fontAlgn="auto">
              <a:spcAft>
                <a:spcPts val="0"/>
              </a:spcAft>
              <a:defRPr/>
            </a:pPr>
            <a:r>
              <a:rPr lang="en-US" dirty="0" smtClean="0"/>
              <a:t>With limited trade, little demand for goods</a:t>
            </a:r>
          </a:p>
          <a:p>
            <a:pPr lvl="2" fontAlgn="auto">
              <a:spcAft>
                <a:spcPts val="0"/>
              </a:spcAft>
              <a:defRPr/>
            </a:pPr>
            <a:r>
              <a:rPr lang="en-US" dirty="0" smtClean="0"/>
              <a:t>Fewer skilled workers trained</a:t>
            </a:r>
          </a:p>
          <a:p>
            <a:pPr lvl="2" fontAlgn="auto">
              <a:spcAft>
                <a:spcPts val="0"/>
              </a:spcAft>
              <a:defRPr/>
            </a:pPr>
            <a:r>
              <a:rPr lang="en-US" dirty="0" smtClean="0"/>
              <a:t>Depopulation of cities (workers returned to farms)</a:t>
            </a:r>
          </a:p>
          <a:p>
            <a:pPr fontAlgn="auto">
              <a:spcAft>
                <a:spcPts val="0"/>
              </a:spcAft>
              <a:defRPr/>
            </a:pPr>
            <a:r>
              <a:rPr lang="en-US" dirty="0" smtClean="0"/>
              <a:t>Culture and learning</a:t>
            </a:r>
          </a:p>
          <a:p>
            <a:pPr lvl="1" fontAlgn="auto">
              <a:spcAft>
                <a:spcPts val="0"/>
              </a:spcAft>
              <a:defRPr/>
            </a:pPr>
            <a:r>
              <a:rPr lang="en-US" dirty="0" smtClean="0"/>
              <a:t>Illiteracy grew</a:t>
            </a:r>
          </a:p>
          <a:p>
            <a:pPr lvl="1" fontAlgn="auto">
              <a:spcAft>
                <a:spcPts val="0"/>
              </a:spcAft>
              <a:defRPr/>
            </a:pPr>
            <a:r>
              <a:rPr lang="en-US" dirty="0" smtClean="0"/>
              <a:t>Ancient wisdom of Greece and Rome largely lost</a:t>
            </a:r>
          </a:p>
          <a:p>
            <a:pPr lvl="2" fontAlgn="auto">
              <a:spcAft>
                <a:spcPts val="0"/>
              </a:spcAft>
              <a:defRPr/>
            </a:pPr>
            <a:r>
              <a:rPr lang="en-US" dirty="0" smtClean="0"/>
              <a:t>Preserved by Christian monks  (Europe) and Muslim Arabs (Middle East and northern Africa)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p:txBody>
          <a:bodyPr rtlCol="0">
            <a:normAutofit fontScale="92500" lnSpcReduction="10000"/>
          </a:bodyPr>
          <a:lstStyle/>
          <a:p>
            <a:pPr marL="514350" indent="-514350" fontAlgn="auto">
              <a:spcAft>
                <a:spcPts val="0"/>
              </a:spcAft>
              <a:buFont typeface="+mj-lt"/>
              <a:buAutoNum type="arabicPeriod"/>
              <a:defRPr/>
            </a:pPr>
            <a:r>
              <a:rPr lang="en-US" dirty="0" smtClean="0"/>
              <a:t>Describe the conquests of Attila the Hun.</a:t>
            </a:r>
          </a:p>
          <a:p>
            <a:pPr marL="514350" indent="-514350" fontAlgn="auto">
              <a:spcAft>
                <a:spcPts val="0"/>
              </a:spcAft>
              <a:buFont typeface="+mj-lt"/>
              <a:buAutoNum type="arabicPeriod"/>
              <a:defRPr/>
            </a:pPr>
            <a:r>
              <a:rPr lang="en-US" dirty="0" smtClean="0"/>
              <a:t>At what battle, fought in 378 CE, did the Visigoths defeat the Romans?</a:t>
            </a:r>
          </a:p>
          <a:p>
            <a:pPr marL="514350" indent="-514350" fontAlgn="auto">
              <a:spcAft>
                <a:spcPts val="0"/>
              </a:spcAft>
              <a:buFont typeface="+mj-lt"/>
              <a:buAutoNum type="arabicPeriod"/>
              <a:defRPr/>
            </a:pPr>
            <a:r>
              <a:rPr lang="en-US" dirty="0" smtClean="0"/>
              <a:t>Where did the Visigoths eventually settle and establish a kingdom?</a:t>
            </a:r>
          </a:p>
          <a:p>
            <a:pPr marL="514350" indent="-514350" fontAlgn="auto">
              <a:spcAft>
                <a:spcPts val="0"/>
              </a:spcAft>
              <a:buFont typeface="+mj-lt"/>
              <a:buAutoNum type="arabicPeriod"/>
              <a:defRPr/>
            </a:pPr>
            <a:r>
              <a:rPr lang="en-US" dirty="0" smtClean="0"/>
              <a:t>Who made Ravenna an important cultural center?</a:t>
            </a:r>
          </a:p>
          <a:p>
            <a:pPr marL="514350" indent="-514350" fontAlgn="auto">
              <a:spcAft>
                <a:spcPts val="0"/>
              </a:spcAft>
              <a:buFont typeface="+mj-lt"/>
              <a:buAutoNum type="arabicPeriod"/>
              <a:defRPr/>
            </a:pPr>
            <a:r>
              <a:rPr lang="en-US" dirty="0" smtClean="0"/>
              <a:t>How was Europe governed following the fall of Rome?</a:t>
            </a:r>
          </a:p>
          <a:p>
            <a:pPr marL="514350" indent="-514350" fontAlgn="auto">
              <a:spcAft>
                <a:spcPts val="0"/>
              </a:spcAft>
              <a:buFont typeface="+mj-lt"/>
              <a:buAutoNum type="arabicPeriod"/>
              <a:defRPr/>
            </a:pPr>
            <a:r>
              <a:rPr lang="en-US" dirty="0" smtClean="0"/>
              <a:t>Explain why the period of 500-800 CE is commonly referred to as the Dark Ages.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28600"/>
            <a:ext cx="8229600" cy="1143000"/>
          </a:xfrm>
        </p:spPr>
        <p:txBody>
          <a:bodyPr/>
          <a:lstStyle/>
          <a:p>
            <a:r>
              <a:rPr lang="en-US" smtClean="0"/>
              <a:t>Who were the barbarians?</a:t>
            </a:r>
          </a:p>
        </p:txBody>
      </p:sp>
      <p:sp>
        <p:nvSpPr>
          <p:cNvPr id="3" name="Content Placeholder 2"/>
          <p:cNvSpPr>
            <a:spLocks noGrp="1"/>
          </p:cNvSpPr>
          <p:nvPr>
            <p:ph idx="1"/>
          </p:nvPr>
        </p:nvSpPr>
        <p:spPr>
          <a:xfrm>
            <a:off x="304800" y="1447800"/>
            <a:ext cx="8534400" cy="5181600"/>
          </a:xfrm>
        </p:spPr>
        <p:txBody>
          <a:bodyPr rtlCol="0">
            <a:normAutofit fontScale="92500" lnSpcReduction="20000"/>
          </a:bodyPr>
          <a:lstStyle/>
          <a:p>
            <a:pPr fontAlgn="auto">
              <a:spcAft>
                <a:spcPts val="0"/>
              </a:spcAft>
              <a:defRPr/>
            </a:pPr>
            <a:r>
              <a:rPr lang="en-US" dirty="0" smtClean="0"/>
              <a:t>Barbarians – term applied by the Romans to any group they considered uncivilized</a:t>
            </a:r>
          </a:p>
          <a:p>
            <a:pPr lvl="1" fontAlgn="auto">
              <a:spcAft>
                <a:spcPts val="0"/>
              </a:spcAft>
              <a:defRPr/>
            </a:pPr>
            <a:r>
              <a:rPr lang="en-US" dirty="0" smtClean="0"/>
              <a:t>From a Greek word meaning “anyone who is not Greek”</a:t>
            </a:r>
          </a:p>
          <a:p>
            <a:pPr fontAlgn="auto">
              <a:spcAft>
                <a:spcPts val="0"/>
              </a:spcAft>
              <a:defRPr/>
            </a:pPr>
            <a:r>
              <a:rPr lang="en-US" dirty="0" smtClean="0"/>
              <a:t>Barbarians were all of the groups/tribes living in Europe</a:t>
            </a:r>
          </a:p>
          <a:p>
            <a:pPr lvl="1" fontAlgn="auto">
              <a:spcAft>
                <a:spcPts val="0"/>
              </a:spcAft>
              <a:defRPr/>
            </a:pPr>
            <a:r>
              <a:rPr lang="en-US" dirty="0" smtClean="0"/>
              <a:t>Europe was not populated like it is today</a:t>
            </a:r>
          </a:p>
          <a:p>
            <a:pPr lvl="1" fontAlgn="auto">
              <a:spcAft>
                <a:spcPts val="0"/>
              </a:spcAft>
              <a:defRPr/>
            </a:pPr>
            <a:r>
              <a:rPr lang="en-US" dirty="0" smtClean="0"/>
              <a:t>Different tribes were migrating around the continent</a:t>
            </a:r>
          </a:p>
          <a:p>
            <a:pPr lvl="1" fontAlgn="auto">
              <a:spcAft>
                <a:spcPts val="0"/>
              </a:spcAft>
              <a:defRPr/>
            </a:pPr>
            <a:r>
              <a:rPr lang="en-US" dirty="0" smtClean="0"/>
              <a:t>For example: “Germanic tribes” describes a lot of different tribes who lived in the general area now called Germany, but they did not think of themselves as “Germans,” and went on to eventually found completely different countries, such as the Germanic Franks founding France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3581400" cy="1143000"/>
          </a:xfrm>
        </p:spPr>
        <p:txBody>
          <a:bodyPr/>
          <a:lstStyle/>
          <a:p>
            <a:endParaRPr lang="en-US" smtClean="0"/>
          </a:p>
        </p:txBody>
      </p:sp>
      <p:sp>
        <p:nvSpPr>
          <p:cNvPr id="3" name="Content Placeholder 2"/>
          <p:cNvSpPr>
            <a:spLocks noGrp="1"/>
          </p:cNvSpPr>
          <p:nvPr>
            <p:ph idx="1"/>
          </p:nvPr>
        </p:nvSpPr>
        <p:spPr>
          <a:xfrm>
            <a:off x="5791200" y="228600"/>
            <a:ext cx="2895600" cy="6400800"/>
          </a:xfrm>
        </p:spPr>
        <p:txBody>
          <a:bodyPr rtlCol="0">
            <a:normAutofit fontScale="77500" lnSpcReduction="20000"/>
          </a:bodyPr>
          <a:lstStyle/>
          <a:p>
            <a:pPr fontAlgn="auto">
              <a:spcAft>
                <a:spcPts val="0"/>
              </a:spcAft>
              <a:defRPr/>
            </a:pPr>
            <a:r>
              <a:rPr lang="en-US" dirty="0" smtClean="0"/>
              <a:t>Romans had a long history of conquering the peoples of Europe</a:t>
            </a:r>
          </a:p>
          <a:p>
            <a:pPr fontAlgn="auto">
              <a:spcAft>
                <a:spcPts val="0"/>
              </a:spcAft>
              <a:defRPr/>
            </a:pPr>
            <a:r>
              <a:rPr lang="en-US" b="1" dirty="0" smtClean="0"/>
              <a:t>Julius Caesar </a:t>
            </a:r>
            <a:r>
              <a:rPr lang="en-US" dirty="0" smtClean="0"/>
              <a:t>conquered the </a:t>
            </a:r>
            <a:r>
              <a:rPr lang="en-US" b="1" dirty="0" err="1" smtClean="0"/>
              <a:t>Gauls</a:t>
            </a:r>
            <a:r>
              <a:rPr lang="en-US" dirty="0" smtClean="0"/>
              <a:t> of what is now called France</a:t>
            </a:r>
          </a:p>
          <a:p>
            <a:pPr fontAlgn="auto">
              <a:spcAft>
                <a:spcPts val="0"/>
              </a:spcAft>
              <a:defRPr/>
            </a:pPr>
            <a:r>
              <a:rPr lang="en-US" dirty="0" smtClean="0"/>
              <a:t>Those European tribes who remained independent of Rome were considered barbaric by the Romans</a:t>
            </a:r>
            <a:endParaRPr lang="en-US" dirty="0"/>
          </a:p>
        </p:txBody>
      </p:sp>
      <p:pic>
        <p:nvPicPr>
          <p:cNvPr id="17411" name="Picture 2"/>
          <p:cNvPicPr>
            <a:picLocks noChangeAspect="1" noChangeArrowheads="1"/>
          </p:cNvPicPr>
          <p:nvPr/>
        </p:nvPicPr>
        <p:blipFill>
          <a:blip r:embed="rId2" cstate="print"/>
          <a:srcRect/>
          <a:stretch>
            <a:fillRect/>
          </a:stretch>
        </p:blipFill>
        <p:spPr bwMode="auto">
          <a:xfrm>
            <a:off x="0" y="1066800"/>
            <a:ext cx="55911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143000"/>
          </a:xfrm>
        </p:spPr>
        <p:txBody>
          <a:bodyPr/>
          <a:lstStyle/>
          <a:p>
            <a:r>
              <a:rPr lang="en-US" smtClean="0"/>
              <a:t>European Migrations</a:t>
            </a:r>
          </a:p>
        </p:txBody>
      </p:sp>
      <p:sp>
        <p:nvSpPr>
          <p:cNvPr id="3" name="Content Placeholder 2"/>
          <p:cNvSpPr>
            <a:spLocks noGrp="1"/>
          </p:cNvSpPr>
          <p:nvPr>
            <p:ph idx="1"/>
          </p:nvPr>
        </p:nvSpPr>
        <p:spPr>
          <a:xfrm>
            <a:off x="304800" y="1143000"/>
            <a:ext cx="8534400" cy="5715000"/>
          </a:xfrm>
        </p:spPr>
        <p:txBody>
          <a:bodyPr rtlCol="0">
            <a:normAutofit fontScale="85000" lnSpcReduction="10000"/>
          </a:bodyPr>
          <a:lstStyle/>
          <a:p>
            <a:pPr fontAlgn="auto">
              <a:spcAft>
                <a:spcPts val="0"/>
              </a:spcAft>
              <a:defRPr/>
            </a:pPr>
            <a:r>
              <a:rPr lang="en-US" dirty="0" smtClean="0"/>
              <a:t>First phase of migrations (circa 300-500 CE)</a:t>
            </a:r>
          </a:p>
          <a:p>
            <a:pPr lvl="1" fontAlgn="auto">
              <a:spcAft>
                <a:spcPts val="0"/>
              </a:spcAft>
              <a:defRPr/>
            </a:pPr>
            <a:r>
              <a:rPr lang="en-US" dirty="0" smtClean="0"/>
              <a:t>Germanic peoples of northern Europe who settled throughout Europe (territory and border lands of Roman empire)</a:t>
            </a:r>
          </a:p>
          <a:p>
            <a:pPr lvl="1" fontAlgn="auto">
              <a:spcAft>
                <a:spcPts val="0"/>
              </a:spcAft>
              <a:defRPr/>
            </a:pPr>
            <a:r>
              <a:rPr lang="en-US" dirty="0" smtClean="0"/>
              <a:t>Such as the </a:t>
            </a:r>
            <a:r>
              <a:rPr lang="en-US" dirty="0" err="1" smtClean="0"/>
              <a:t>Alamanni</a:t>
            </a:r>
            <a:r>
              <a:rPr lang="en-US" dirty="0" smtClean="0"/>
              <a:t>, </a:t>
            </a:r>
            <a:r>
              <a:rPr lang="en-US" dirty="0" err="1" smtClean="0"/>
              <a:t>Alans</a:t>
            </a:r>
            <a:r>
              <a:rPr lang="en-US" dirty="0" smtClean="0"/>
              <a:t>, Angles, </a:t>
            </a:r>
            <a:r>
              <a:rPr lang="en-US" dirty="0" err="1" smtClean="0"/>
              <a:t>Burgundians</a:t>
            </a:r>
            <a:r>
              <a:rPr lang="en-US" dirty="0" smtClean="0"/>
              <a:t>, Franks, Goths (</a:t>
            </a:r>
            <a:r>
              <a:rPr lang="en-US" dirty="0" err="1" smtClean="0"/>
              <a:t>Ostrogoths</a:t>
            </a:r>
            <a:r>
              <a:rPr lang="en-US" dirty="0" smtClean="0"/>
              <a:t> and Visigoths), Jutes, </a:t>
            </a:r>
            <a:r>
              <a:rPr lang="en-US" dirty="0" err="1" smtClean="0"/>
              <a:t>Langobards</a:t>
            </a:r>
            <a:r>
              <a:rPr lang="en-US" dirty="0" smtClean="0"/>
              <a:t>, </a:t>
            </a:r>
            <a:r>
              <a:rPr lang="en-US" dirty="0" err="1" smtClean="0"/>
              <a:t>Lombards</a:t>
            </a:r>
            <a:r>
              <a:rPr lang="en-US" dirty="0" smtClean="0"/>
              <a:t>, Saxons, </a:t>
            </a:r>
            <a:r>
              <a:rPr lang="en-US" dirty="0" err="1" smtClean="0"/>
              <a:t>Suebi</a:t>
            </a:r>
            <a:r>
              <a:rPr lang="en-US" dirty="0" smtClean="0"/>
              <a:t>, Vandals</a:t>
            </a:r>
          </a:p>
          <a:p>
            <a:pPr fontAlgn="auto">
              <a:spcAft>
                <a:spcPts val="0"/>
              </a:spcAft>
              <a:defRPr/>
            </a:pPr>
            <a:r>
              <a:rPr lang="en-US" dirty="0" smtClean="0"/>
              <a:t>Second phase of migrations (circa 500-700 CE)</a:t>
            </a:r>
          </a:p>
          <a:p>
            <a:pPr lvl="1" fontAlgn="auto">
              <a:spcAft>
                <a:spcPts val="0"/>
              </a:spcAft>
              <a:defRPr/>
            </a:pPr>
            <a:r>
              <a:rPr lang="en-US" dirty="0" smtClean="0"/>
              <a:t>Slavic tribes of eastern Europe</a:t>
            </a:r>
          </a:p>
          <a:p>
            <a:pPr lvl="1" fontAlgn="auto">
              <a:spcAft>
                <a:spcPts val="0"/>
              </a:spcAft>
              <a:defRPr/>
            </a:pPr>
            <a:r>
              <a:rPr lang="en-US" dirty="0" smtClean="0"/>
              <a:t>Such as the </a:t>
            </a:r>
            <a:r>
              <a:rPr lang="en-US" dirty="0" err="1" smtClean="0"/>
              <a:t>Bulgars</a:t>
            </a:r>
            <a:endParaRPr lang="en-US" dirty="0" smtClean="0"/>
          </a:p>
          <a:p>
            <a:pPr fontAlgn="auto">
              <a:spcAft>
                <a:spcPts val="0"/>
              </a:spcAft>
              <a:defRPr/>
            </a:pPr>
            <a:r>
              <a:rPr lang="en-US" dirty="0" smtClean="0"/>
              <a:t>Division into phases not very important</a:t>
            </a:r>
          </a:p>
          <a:p>
            <a:pPr lvl="1" fontAlgn="auto">
              <a:spcAft>
                <a:spcPts val="0"/>
              </a:spcAft>
              <a:defRPr/>
            </a:pPr>
            <a:r>
              <a:rPr lang="en-US" dirty="0" smtClean="0"/>
              <a:t>These tribes took centuries to eventually settle</a:t>
            </a:r>
          </a:p>
          <a:p>
            <a:pPr lvl="1" fontAlgn="auto">
              <a:spcAft>
                <a:spcPts val="0"/>
              </a:spcAft>
              <a:defRPr/>
            </a:pPr>
            <a:r>
              <a:rPr lang="en-US" dirty="0" smtClean="0"/>
              <a:t>By the time they settled, a new migratory wave—the Viking invasions—took place starting in the 700s</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sp>
        <p:nvSpPr>
          <p:cNvPr id="19458" name="Content Placeholder 2"/>
          <p:cNvSpPr>
            <a:spLocks noGrp="1"/>
          </p:cNvSpPr>
          <p:nvPr>
            <p:ph idx="1"/>
          </p:nvPr>
        </p:nvSpPr>
        <p:spPr/>
        <p:txBody>
          <a:bodyPr/>
          <a:lstStyle/>
          <a:p>
            <a:endParaRPr lang="en-US" smtClean="0"/>
          </a:p>
        </p:txBody>
      </p:sp>
      <p:pic>
        <p:nvPicPr>
          <p:cNvPr id="19459" name="Picture 2"/>
          <p:cNvPicPr>
            <a:picLocks noChangeAspect="1" noChangeArrowheads="1"/>
          </p:cNvPicPr>
          <p:nvPr/>
        </p:nvPicPr>
        <p:blipFill>
          <a:blip r:embed="rId2" cstate="print"/>
          <a:srcRect/>
          <a:stretch>
            <a:fillRect/>
          </a:stretch>
        </p:blipFill>
        <p:spPr bwMode="auto">
          <a:xfrm>
            <a:off x="0" y="0"/>
            <a:ext cx="9144000" cy="5527675"/>
          </a:xfrm>
          <a:prstGeom prst="rect">
            <a:avLst/>
          </a:prstGeom>
          <a:noFill/>
          <a:ln w="9525">
            <a:noFill/>
            <a:miter lim="800000"/>
            <a:headEnd/>
            <a:tailEnd/>
          </a:ln>
        </p:spPr>
      </p:pic>
      <p:sp>
        <p:nvSpPr>
          <p:cNvPr id="19460" name="TextBox 4"/>
          <p:cNvSpPr txBox="1">
            <a:spLocks noChangeArrowheads="1"/>
          </p:cNvSpPr>
          <p:nvPr/>
        </p:nvSpPr>
        <p:spPr bwMode="auto">
          <a:xfrm>
            <a:off x="0" y="5562600"/>
            <a:ext cx="9144000" cy="1200150"/>
          </a:xfrm>
          <a:prstGeom prst="rect">
            <a:avLst/>
          </a:prstGeom>
          <a:noFill/>
          <a:ln w="9525">
            <a:noFill/>
            <a:miter lim="800000"/>
            <a:headEnd/>
            <a:tailEnd/>
          </a:ln>
        </p:spPr>
        <p:txBody>
          <a:bodyPr>
            <a:spAutoFit/>
          </a:bodyPr>
          <a:lstStyle/>
          <a:p>
            <a:pPr algn="ctr"/>
            <a:r>
              <a:rPr lang="en-US">
                <a:latin typeface="Annual Thin"/>
              </a:rPr>
              <a:t>This map shows the movement southward of the tribes of northern Europe.  For example, the Goths originated in Scandinavia.  By 150 C.E., the Goths were living on the southern shores of the Baltic Sea.  By 200 C.E., the Goths were in southeastern Europe along the Black Sea.  Here, the Goths split, with those living in the east called Ostrogoths, and those in the west called Visigoths.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Germanic Culture</a:t>
            </a:r>
          </a:p>
        </p:txBody>
      </p:sp>
      <p:sp>
        <p:nvSpPr>
          <p:cNvPr id="3" name="Content Placeholder 2"/>
          <p:cNvSpPr>
            <a:spLocks noGrp="1"/>
          </p:cNvSpPr>
          <p:nvPr>
            <p:ph idx="1"/>
          </p:nvPr>
        </p:nvSpPr>
        <p:spPr>
          <a:xfrm>
            <a:off x="457200" y="1600200"/>
            <a:ext cx="8229600" cy="4953000"/>
          </a:xfrm>
        </p:spPr>
        <p:txBody>
          <a:bodyPr rtlCol="0">
            <a:normAutofit fontScale="92500" lnSpcReduction="10000"/>
          </a:bodyPr>
          <a:lstStyle/>
          <a:p>
            <a:pPr fontAlgn="auto">
              <a:spcAft>
                <a:spcPts val="0"/>
              </a:spcAft>
              <a:defRPr/>
            </a:pPr>
            <a:r>
              <a:rPr lang="en-US" dirty="0" smtClean="0"/>
              <a:t>Economy</a:t>
            </a:r>
          </a:p>
          <a:p>
            <a:pPr lvl="1" fontAlgn="auto">
              <a:spcAft>
                <a:spcPts val="0"/>
              </a:spcAft>
              <a:defRPr/>
            </a:pPr>
            <a:r>
              <a:rPr lang="en-US" dirty="0" smtClean="0"/>
              <a:t>Hunters and farmers</a:t>
            </a:r>
          </a:p>
          <a:p>
            <a:pPr fontAlgn="auto">
              <a:spcAft>
                <a:spcPts val="0"/>
              </a:spcAft>
              <a:defRPr/>
            </a:pPr>
            <a:r>
              <a:rPr lang="en-US" dirty="0" smtClean="0"/>
              <a:t>War culture</a:t>
            </a:r>
          </a:p>
          <a:p>
            <a:pPr lvl="1" fontAlgn="auto">
              <a:spcAft>
                <a:spcPts val="0"/>
              </a:spcAft>
              <a:defRPr/>
            </a:pPr>
            <a:r>
              <a:rPr lang="en-US" dirty="0" smtClean="0"/>
              <a:t>Tribes always fighting one another</a:t>
            </a:r>
          </a:p>
          <a:p>
            <a:pPr fontAlgn="auto">
              <a:spcAft>
                <a:spcPts val="0"/>
              </a:spcAft>
              <a:defRPr/>
            </a:pPr>
            <a:r>
              <a:rPr lang="en-US" dirty="0" smtClean="0"/>
              <a:t>Religion</a:t>
            </a:r>
          </a:p>
          <a:p>
            <a:pPr lvl="1" fontAlgn="auto">
              <a:spcAft>
                <a:spcPts val="0"/>
              </a:spcAft>
              <a:defRPr/>
            </a:pPr>
            <a:r>
              <a:rPr lang="en-US" dirty="0" smtClean="0"/>
              <a:t>Valhalla – warriors’ heaven</a:t>
            </a:r>
          </a:p>
          <a:p>
            <a:pPr lvl="1" fontAlgn="auto">
              <a:spcAft>
                <a:spcPts val="0"/>
              </a:spcAft>
              <a:defRPr/>
            </a:pPr>
            <a:r>
              <a:rPr lang="en-US" dirty="0" smtClean="0"/>
              <a:t>Animal and human sacrifice</a:t>
            </a:r>
          </a:p>
          <a:p>
            <a:pPr lvl="1" fontAlgn="auto">
              <a:spcAft>
                <a:spcPts val="0"/>
              </a:spcAft>
              <a:defRPr/>
            </a:pPr>
            <a:r>
              <a:rPr lang="en-US" dirty="0" smtClean="0"/>
              <a:t>Gods survive in our days of the week</a:t>
            </a:r>
          </a:p>
          <a:p>
            <a:pPr lvl="1" fontAlgn="auto">
              <a:spcAft>
                <a:spcPts val="0"/>
              </a:spcAft>
              <a:defRPr/>
            </a:pPr>
            <a:r>
              <a:rPr lang="en-US" dirty="0" smtClean="0"/>
              <a:t>Gradually converted to Christianity through exposure to the Roman </a:t>
            </a:r>
            <a:r>
              <a:rPr lang="en-US" dirty="0" smtClean="0"/>
              <a:t>empire and Christian missionaries</a:t>
            </a:r>
            <a:endParaRPr lang="en-US" dirty="0" smtClean="0"/>
          </a:p>
          <a:p>
            <a:pPr lvl="1" fontAlgn="auto">
              <a:spcAft>
                <a:spcPts val="0"/>
              </a:spcAft>
              <a:defRPr/>
            </a:pPr>
            <a:endParaRPr lang="en-US" dirty="0" smtClean="0"/>
          </a:p>
          <a:p>
            <a:pPr fontAlgn="auto">
              <a:spcAft>
                <a:spcPts val="0"/>
              </a:spcAft>
              <a:defRPr/>
            </a:pPr>
            <a:endParaRPr lang="en-US" dirty="0"/>
          </a:p>
        </p:txBody>
      </p:sp>
      <p:sp>
        <p:nvSpPr>
          <p:cNvPr id="4" name="TextBox 3"/>
          <p:cNvSpPr txBox="1"/>
          <p:nvPr/>
        </p:nvSpPr>
        <p:spPr>
          <a:xfrm>
            <a:off x="6477000" y="1295400"/>
            <a:ext cx="2438400" cy="3108543"/>
          </a:xfrm>
          <a:prstGeom prst="rect">
            <a:avLst/>
          </a:prstGeom>
          <a:noFill/>
        </p:spPr>
        <p:txBody>
          <a:bodyPr>
            <a:spAutoFit/>
          </a:bodyPr>
          <a:lstStyle/>
          <a:p>
            <a:pPr fontAlgn="auto">
              <a:spcBef>
                <a:spcPts val="0"/>
              </a:spcBef>
              <a:spcAft>
                <a:spcPts val="0"/>
              </a:spcAft>
              <a:defRPr/>
            </a:pPr>
            <a:endParaRPr lang="en-US" dirty="0">
              <a:latin typeface="+mn-lt"/>
              <a:cs typeface="+mn-cs"/>
            </a:endParaRPr>
          </a:p>
          <a:p>
            <a:pPr algn="ctr" fontAlgn="auto">
              <a:spcBef>
                <a:spcPts val="0"/>
              </a:spcBef>
              <a:spcAft>
                <a:spcPts val="0"/>
              </a:spcAft>
              <a:defRPr/>
            </a:pPr>
            <a:r>
              <a:rPr lang="en-US" sz="2000" b="1" dirty="0">
                <a:solidFill>
                  <a:schemeClr val="accent2">
                    <a:lumMod val="50000"/>
                  </a:schemeClr>
                </a:solidFill>
                <a:latin typeface="+mn-lt"/>
                <a:cs typeface="+mn-cs"/>
              </a:rPr>
              <a:t>Tiu = Tuesday</a:t>
            </a:r>
          </a:p>
          <a:p>
            <a:pPr algn="ctr" fontAlgn="auto">
              <a:spcBef>
                <a:spcPts val="0"/>
              </a:spcBef>
              <a:spcAft>
                <a:spcPts val="0"/>
              </a:spcAft>
              <a:defRPr/>
            </a:pPr>
            <a:endParaRPr lang="en-US" sz="2000" b="1" dirty="0">
              <a:ln>
                <a:solidFill>
                  <a:schemeClr val="accent2">
                    <a:lumMod val="50000"/>
                    <a:alpha val="85000"/>
                  </a:schemeClr>
                </a:solidFill>
              </a:ln>
              <a:solidFill>
                <a:schemeClr val="accent2">
                  <a:lumMod val="50000"/>
                </a:schemeClr>
              </a:solidFill>
              <a:latin typeface="+mn-lt"/>
              <a:cs typeface="+mn-cs"/>
            </a:endParaRPr>
          </a:p>
          <a:p>
            <a:pPr algn="ctr" fontAlgn="auto">
              <a:spcBef>
                <a:spcPts val="0"/>
              </a:spcBef>
              <a:spcAft>
                <a:spcPts val="0"/>
              </a:spcAft>
              <a:defRPr/>
            </a:pPr>
            <a:r>
              <a:rPr lang="en-US" sz="2000" b="1" dirty="0" err="1">
                <a:solidFill>
                  <a:schemeClr val="accent2">
                    <a:lumMod val="50000"/>
                  </a:schemeClr>
                </a:solidFill>
                <a:latin typeface="+mn-lt"/>
                <a:cs typeface="+mn-cs"/>
              </a:rPr>
              <a:t>Woden</a:t>
            </a:r>
            <a:r>
              <a:rPr lang="en-US" sz="2000" b="1" dirty="0">
                <a:solidFill>
                  <a:schemeClr val="accent2">
                    <a:lumMod val="50000"/>
                  </a:schemeClr>
                </a:solidFill>
                <a:latin typeface="+mn-lt"/>
                <a:cs typeface="+mn-cs"/>
              </a:rPr>
              <a:t> = Wednesday</a:t>
            </a:r>
          </a:p>
          <a:p>
            <a:pPr algn="ctr" fontAlgn="auto">
              <a:spcBef>
                <a:spcPts val="0"/>
              </a:spcBef>
              <a:spcAft>
                <a:spcPts val="0"/>
              </a:spcAft>
              <a:defRPr/>
            </a:pPr>
            <a:endParaRPr lang="en-US" sz="2000" b="1" dirty="0">
              <a:solidFill>
                <a:schemeClr val="accent2">
                  <a:lumMod val="50000"/>
                </a:schemeClr>
              </a:solidFill>
              <a:latin typeface="+mn-lt"/>
              <a:cs typeface="+mn-cs"/>
            </a:endParaRPr>
          </a:p>
          <a:p>
            <a:pPr algn="ctr" fontAlgn="auto">
              <a:spcBef>
                <a:spcPts val="0"/>
              </a:spcBef>
              <a:spcAft>
                <a:spcPts val="0"/>
              </a:spcAft>
              <a:defRPr/>
            </a:pPr>
            <a:r>
              <a:rPr lang="en-US" sz="2000" b="1" dirty="0">
                <a:solidFill>
                  <a:schemeClr val="accent2">
                    <a:lumMod val="50000"/>
                  </a:schemeClr>
                </a:solidFill>
                <a:latin typeface="+mn-lt"/>
                <a:cs typeface="+mn-cs"/>
              </a:rPr>
              <a:t>Thor = Thursday</a:t>
            </a:r>
          </a:p>
          <a:p>
            <a:pPr algn="ctr" fontAlgn="auto">
              <a:spcBef>
                <a:spcPts val="0"/>
              </a:spcBef>
              <a:spcAft>
                <a:spcPts val="0"/>
              </a:spcAft>
              <a:defRPr/>
            </a:pPr>
            <a:endParaRPr lang="en-US" sz="2000" b="1" dirty="0">
              <a:solidFill>
                <a:schemeClr val="accent2">
                  <a:lumMod val="50000"/>
                </a:schemeClr>
              </a:solidFill>
              <a:latin typeface="+mn-lt"/>
              <a:cs typeface="+mn-cs"/>
            </a:endParaRPr>
          </a:p>
          <a:p>
            <a:pPr algn="ctr" fontAlgn="auto">
              <a:spcBef>
                <a:spcPts val="0"/>
              </a:spcBef>
              <a:spcAft>
                <a:spcPts val="0"/>
              </a:spcAft>
              <a:defRPr/>
            </a:pPr>
            <a:r>
              <a:rPr lang="en-US" sz="2000" b="1" dirty="0">
                <a:solidFill>
                  <a:schemeClr val="accent2">
                    <a:lumMod val="50000"/>
                  </a:schemeClr>
                </a:solidFill>
                <a:latin typeface="+mn-lt"/>
                <a:cs typeface="+mn-cs"/>
              </a:rPr>
              <a:t>Frig = Friday</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28600"/>
            <a:ext cx="8229600" cy="1066800"/>
          </a:xfrm>
        </p:spPr>
        <p:txBody>
          <a:bodyPr/>
          <a:lstStyle/>
          <a:p>
            <a:r>
              <a:rPr lang="en-US" smtClean="0"/>
              <a:t>Germanic Justice</a:t>
            </a:r>
          </a:p>
        </p:txBody>
      </p:sp>
      <p:sp>
        <p:nvSpPr>
          <p:cNvPr id="3" name="Content Placeholder 2"/>
          <p:cNvSpPr>
            <a:spLocks noGrp="1"/>
          </p:cNvSpPr>
          <p:nvPr>
            <p:ph idx="1"/>
          </p:nvPr>
        </p:nvSpPr>
        <p:spPr>
          <a:xfrm>
            <a:off x="304800" y="1371600"/>
            <a:ext cx="8534400" cy="4953000"/>
          </a:xfrm>
        </p:spPr>
        <p:txBody>
          <a:bodyPr rtlCol="0">
            <a:normAutofit fontScale="85000" lnSpcReduction="20000"/>
          </a:bodyPr>
          <a:lstStyle/>
          <a:p>
            <a:pPr fontAlgn="auto">
              <a:spcAft>
                <a:spcPts val="0"/>
              </a:spcAft>
              <a:defRPr/>
            </a:pPr>
            <a:r>
              <a:rPr lang="en-US" dirty="0" smtClean="0"/>
              <a:t>Trial by ordeal</a:t>
            </a:r>
          </a:p>
          <a:p>
            <a:pPr lvl="1" fontAlgn="auto">
              <a:spcAft>
                <a:spcPts val="0"/>
              </a:spcAft>
              <a:defRPr/>
            </a:pPr>
            <a:r>
              <a:rPr lang="en-US" dirty="0" smtClean="0"/>
              <a:t>Innocence proven by survival of a trial</a:t>
            </a:r>
          </a:p>
          <a:p>
            <a:pPr lvl="1" fontAlgn="auto">
              <a:spcAft>
                <a:spcPts val="0"/>
              </a:spcAft>
              <a:defRPr/>
            </a:pPr>
            <a:r>
              <a:rPr lang="en-US" dirty="0" smtClean="0"/>
              <a:t>For example, retrieving an object from boiling water or walking over hot coals</a:t>
            </a:r>
          </a:p>
          <a:p>
            <a:pPr lvl="1" fontAlgn="auto">
              <a:spcAft>
                <a:spcPts val="0"/>
              </a:spcAft>
              <a:defRPr/>
            </a:pPr>
            <a:r>
              <a:rPr lang="en-US" dirty="0" smtClean="0"/>
              <a:t>If the person survived the ordeal, or healed quickly, the verdict was innocent</a:t>
            </a:r>
          </a:p>
          <a:p>
            <a:pPr lvl="1" fontAlgn="auto">
              <a:spcAft>
                <a:spcPts val="0"/>
              </a:spcAft>
              <a:defRPr/>
            </a:pPr>
            <a:r>
              <a:rPr lang="en-US" dirty="0" smtClean="0"/>
              <a:t>Modern era version: Salem Witchcraft Trials</a:t>
            </a:r>
          </a:p>
          <a:p>
            <a:pPr fontAlgn="auto">
              <a:spcAft>
                <a:spcPts val="0"/>
              </a:spcAft>
              <a:defRPr/>
            </a:pPr>
            <a:r>
              <a:rPr lang="en-US" dirty="0" smtClean="0"/>
              <a:t>Trial by combat</a:t>
            </a:r>
          </a:p>
          <a:p>
            <a:pPr lvl="1" fontAlgn="auto">
              <a:spcAft>
                <a:spcPts val="0"/>
              </a:spcAft>
              <a:defRPr/>
            </a:pPr>
            <a:r>
              <a:rPr lang="en-US" dirty="0" smtClean="0"/>
              <a:t>Winner of the fight is innocent of the crime, or winner of the dispute</a:t>
            </a:r>
          </a:p>
          <a:p>
            <a:pPr lvl="1" fontAlgn="auto">
              <a:spcAft>
                <a:spcPts val="0"/>
              </a:spcAft>
              <a:defRPr/>
            </a:pPr>
            <a:r>
              <a:rPr lang="en-US" dirty="0" smtClean="0"/>
              <a:t>Modern era version: Dueling</a:t>
            </a:r>
          </a:p>
          <a:p>
            <a:pPr fontAlgn="auto">
              <a:spcAft>
                <a:spcPts val="0"/>
              </a:spcAft>
              <a:defRPr/>
            </a:pPr>
            <a:r>
              <a:rPr lang="en-US" dirty="0" smtClean="0"/>
              <a:t>These trials survived through the Middle Ages in Europe</a:t>
            </a:r>
          </a:p>
          <a:p>
            <a:pPr lvl="1" fontAlgn="auto">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Angles, Saxons, and Jutes</a:t>
            </a:r>
          </a:p>
        </p:txBody>
      </p:sp>
      <p:sp>
        <p:nvSpPr>
          <p:cNvPr id="22530" name="Content Placeholder 2"/>
          <p:cNvSpPr>
            <a:spLocks noGrp="1"/>
          </p:cNvSpPr>
          <p:nvPr>
            <p:ph idx="1"/>
          </p:nvPr>
        </p:nvSpPr>
        <p:spPr/>
        <p:txBody>
          <a:bodyPr/>
          <a:lstStyle/>
          <a:p>
            <a:r>
              <a:rPr lang="en-US" smtClean="0"/>
              <a:t>400s</a:t>
            </a:r>
          </a:p>
          <a:p>
            <a:r>
              <a:rPr lang="en-US" smtClean="0"/>
              <a:t>Moved into Britannia as the Roman empire declined</a:t>
            </a:r>
          </a:p>
          <a:p>
            <a:r>
              <a:rPr lang="en-US" smtClean="0"/>
              <a:t>Gave the area its name</a:t>
            </a:r>
          </a:p>
          <a:p>
            <a:pPr lvl="1"/>
            <a:r>
              <a:rPr lang="en-US" smtClean="0"/>
              <a:t>England = “Angle’s land”</a:t>
            </a:r>
          </a:p>
          <a:p>
            <a:r>
              <a:rPr lang="en-US" smtClean="0"/>
              <a:t>Old English language</a:t>
            </a:r>
          </a:p>
          <a:p>
            <a:pPr lvl="1"/>
            <a:r>
              <a:rPr lang="en-US" smtClean="0"/>
              <a:t>Most closely related to Frisian, a German dialect</a:t>
            </a:r>
          </a:p>
          <a:p>
            <a:r>
              <a:rPr lang="en-US" i="1" smtClean="0"/>
              <a:t>Beowulf</a:t>
            </a:r>
            <a:endParaRPr lang="en-US" smtClean="0"/>
          </a:p>
          <a:p>
            <a:pPr>
              <a:buFont typeface="Arial" pitchFamily="34" charset="0"/>
              <a:buNone/>
            </a:pPr>
            <a:endParaRPr lang="en-US" i="1" smtClean="0"/>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Annual Wide and Thin">
      <a:majorFont>
        <a:latin typeface="Annual Wide"/>
        <a:ea typeface=""/>
        <a:cs typeface=""/>
      </a:majorFont>
      <a:minorFont>
        <a:latin typeface="Annual Th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TotalTime>
  <Words>1410</Words>
  <Application>Microsoft Office PowerPoint</Application>
  <PresentationFormat>On-screen Show (4:3)</PresentationFormat>
  <Paragraphs>163</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Annual Thin</vt:lpstr>
      <vt:lpstr>Arial</vt:lpstr>
      <vt:lpstr>Annual Wide</vt:lpstr>
      <vt:lpstr>Calibri</vt:lpstr>
      <vt:lpstr>Office Theme</vt:lpstr>
      <vt:lpstr>The Barbarian Invasions: The Migration Period in Europe, 300-700 C.E.</vt:lpstr>
      <vt:lpstr>End of the Roman Empire</vt:lpstr>
      <vt:lpstr>Who were the barbarians?</vt:lpstr>
      <vt:lpstr>Slide 4</vt:lpstr>
      <vt:lpstr>European Migrations</vt:lpstr>
      <vt:lpstr>Slide 6</vt:lpstr>
      <vt:lpstr>Germanic Culture</vt:lpstr>
      <vt:lpstr>Germanic Justice</vt:lpstr>
      <vt:lpstr>Angles, Saxons, and Jutes</vt:lpstr>
      <vt:lpstr>The Burgundians</vt:lpstr>
      <vt:lpstr>The Vandals</vt:lpstr>
      <vt:lpstr>The Franks</vt:lpstr>
      <vt:lpstr>Slide 13</vt:lpstr>
      <vt:lpstr>Review Questions</vt:lpstr>
      <vt:lpstr>The Lombards</vt:lpstr>
      <vt:lpstr>The Huns</vt:lpstr>
      <vt:lpstr>Slide 17</vt:lpstr>
      <vt:lpstr>Slide 18</vt:lpstr>
      <vt:lpstr>The Visigoths (West Goths)</vt:lpstr>
      <vt:lpstr>The Ostrogoths (East Goths)</vt:lpstr>
      <vt:lpstr>Slide 21</vt:lpstr>
      <vt:lpstr>Odoacer and the Fall of Rome</vt:lpstr>
      <vt:lpstr>The Dark Ages (500-800 CE)</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Barbarian Invasions: The Migration Period in Europe, 300-700 C.E.</dc:title>
  <dc:subject>World History - Global Studies - European History</dc:subject>
  <dc:creator>Student Handouts, Inc.</dc:creator>
  <cp:lastModifiedBy>Tonya Keogh</cp:lastModifiedBy>
  <cp:revision>38</cp:revision>
  <dcterms:created xsi:type="dcterms:W3CDTF">2010-02-15T03:21:43Z</dcterms:created>
  <dcterms:modified xsi:type="dcterms:W3CDTF">2011-03-19T05:21:29Z</dcterms:modified>
</cp:coreProperties>
</file>