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D4B0570-779A-4AEC-AD42-4FF0F2DDCB48}" type="datetimeFigureOut">
              <a:rPr lang="en-US" smtClean="0"/>
              <a:t>3/4/2010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E8E8073-2793-4AD5-9C57-FEADB83DA67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Earliest Americans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© Student Handouts, Inc.</a:t>
            </a:r>
          </a:p>
          <a:p>
            <a:r>
              <a:rPr lang="en-US" sz="1200" dirty="0" smtClean="0"/>
              <a:t>www.studenthandouts.com</a:t>
            </a:r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Aztecs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Invaders from what is now northern Mexico</a:t>
            </a:r>
          </a:p>
          <a:p>
            <a:r>
              <a:rPr lang="en-US" dirty="0" smtClean="0"/>
              <a:t>Circa 1325—settled on Lake </a:t>
            </a:r>
            <a:r>
              <a:rPr lang="en-US" dirty="0" err="1" smtClean="0"/>
              <a:t>Texcoco</a:t>
            </a:r>
            <a:endParaRPr lang="en-US" dirty="0" smtClean="0"/>
          </a:p>
          <a:p>
            <a:r>
              <a:rPr lang="en-US" dirty="0" smtClean="0"/>
              <a:t>Aztec empire covered most of what is now central Mexico</a:t>
            </a:r>
          </a:p>
          <a:p>
            <a:r>
              <a:rPr lang="en-US" dirty="0" smtClean="0"/>
              <a:t>1450—period of drought and famine brought on massive amounts of human sacrifice</a:t>
            </a:r>
          </a:p>
          <a:p>
            <a:r>
              <a:rPr lang="en-US" dirty="0" smtClean="0"/>
              <a:t>By 1500—recovery with population of approximately 250,000—world’s most populous city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Hohokam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Located in the southwestern American desert</a:t>
            </a:r>
          </a:p>
          <a:p>
            <a:r>
              <a:rPr lang="en-US" dirty="0" smtClean="0"/>
              <a:t>Irrigation—dams collected water and canals carried water to crops</a:t>
            </a:r>
          </a:p>
          <a:p>
            <a:r>
              <a:rPr lang="en-US" dirty="0" smtClean="0"/>
              <a:t>Agriculture—“Three Sisters”—beans, corn, and squash</a:t>
            </a:r>
          </a:p>
          <a:p>
            <a:r>
              <a:rPr lang="en-US" dirty="0" smtClean="0"/>
              <a:t>Declined circa 1300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Anasazi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Located on the Colorado plateau</a:t>
            </a:r>
          </a:p>
          <a:p>
            <a:r>
              <a:rPr lang="en-US" dirty="0" smtClean="0"/>
              <a:t>Practiced irrigation farming alongside hunting and gathering</a:t>
            </a:r>
          </a:p>
          <a:p>
            <a:r>
              <a:rPr lang="en-US" dirty="0" smtClean="0"/>
              <a:t>Towns built into sides of canyons</a:t>
            </a:r>
          </a:p>
          <a:p>
            <a:pPr lvl="1"/>
            <a:r>
              <a:rPr lang="en-US" dirty="0" smtClean="0"/>
              <a:t>Pueblo Bonito in what is now Chaco Canyon, New Mexico—trading center</a:t>
            </a:r>
          </a:p>
          <a:p>
            <a:r>
              <a:rPr lang="en-US" dirty="0" smtClean="0"/>
              <a:t>Declined circa 1300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Located in North American Eastern Woodlands</a:t>
            </a:r>
          </a:p>
          <a:p>
            <a:r>
              <a:rPr lang="en-US" dirty="0" smtClean="0"/>
              <a:t>Circa 500 BCE-700 CE—Hopewell culture in Ohio Valley</a:t>
            </a:r>
          </a:p>
          <a:p>
            <a:r>
              <a:rPr lang="en-US" dirty="0" smtClean="0"/>
              <a:t>Mound-builders—leaders buried in large earthen mounds</a:t>
            </a:r>
          </a:p>
          <a:p>
            <a:r>
              <a:rPr lang="en-US" dirty="0" smtClean="0"/>
              <a:t>Circa 700 CE—large defensive earthworks last evidence of this culture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Mississippian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Developed in Mississippi Valley and southeast portion of what is now the United States, along flood plains</a:t>
            </a:r>
          </a:p>
          <a:p>
            <a:r>
              <a:rPr lang="en-US" dirty="0" smtClean="0"/>
              <a:t>Distinctive feature—flat-topped mounds</a:t>
            </a:r>
          </a:p>
          <a:p>
            <a:r>
              <a:rPr lang="en-US" dirty="0" smtClean="0"/>
              <a:t>Cahokia</a:t>
            </a:r>
          </a:p>
          <a:p>
            <a:pPr lvl="1"/>
            <a:r>
              <a:rPr lang="en-US" dirty="0" smtClean="0"/>
              <a:t>Located in modern-day western Illinois</a:t>
            </a:r>
          </a:p>
          <a:p>
            <a:pPr lvl="1"/>
            <a:r>
              <a:rPr lang="en-US" dirty="0" smtClean="0"/>
              <a:t>Over 100 mounds</a:t>
            </a:r>
          </a:p>
          <a:p>
            <a:pPr lvl="1"/>
            <a:r>
              <a:rPr lang="en-US" dirty="0" smtClean="0"/>
              <a:t>Population approximately 30,000</a:t>
            </a:r>
          </a:p>
          <a:p>
            <a:r>
              <a:rPr lang="en-US" dirty="0" smtClean="0"/>
              <a:t>Remnants of Mississippian culture survived to 1700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was Teotihuacán and how did it operate?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the world’s most populous city in 1500 and the people who lived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were the “Three Sisters”?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the towns of the </a:t>
            </a:r>
            <a:r>
              <a:rPr lang="en-US" dirty="0" err="1" smtClean="0"/>
              <a:t>Anasazi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Where was the Hopewell culture located?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Cahokia and the people who lived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Based on your knowledge of Native American cultures, what causes cultures and civilizations to rise and fall?   </a:t>
            </a:r>
            <a:r>
              <a:rPr lang="en-US" smtClean="0"/>
              <a:t>Explain.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Paleo</a:t>
            </a:r>
            <a:r>
              <a:rPr lang="en-US" dirty="0" smtClean="0"/>
              <a:t>-Indians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Paleo</a:t>
            </a:r>
            <a:r>
              <a:rPr lang="en-US" dirty="0" smtClean="0"/>
              <a:t>-Indians</a:t>
            </a:r>
          </a:p>
          <a:p>
            <a:pPr lvl="1"/>
            <a:r>
              <a:rPr lang="en-US" i="1" dirty="0" err="1" smtClean="0"/>
              <a:t>Paleo</a:t>
            </a:r>
            <a:r>
              <a:rPr lang="en-US" dirty="0" smtClean="0"/>
              <a:t> from </a:t>
            </a:r>
            <a:r>
              <a:rPr lang="en-US" i="1" dirty="0" err="1" smtClean="0"/>
              <a:t>palaios</a:t>
            </a:r>
            <a:r>
              <a:rPr lang="en-US" dirty="0" smtClean="0"/>
              <a:t> (“ancient” in Greek)</a:t>
            </a:r>
          </a:p>
          <a:p>
            <a:pPr lvl="1"/>
            <a:r>
              <a:rPr lang="en-US" i="1" dirty="0" smtClean="0"/>
              <a:t>Indians</a:t>
            </a:r>
            <a:r>
              <a:rPr lang="en-US" dirty="0" smtClean="0"/>
              <a:t> from Columbus’ mistake</a:t>
            </a:r>
          </a:p>
          <a:p>
            <a:r>
              <a:rPr lang="en-US" dirty="0" err="1" smtClean="0"/>
              <a:t>Beringia</a:t>
            </a:r>
            <a:endParaRPr lang="en-US" dirty="0" smtClean="0"/>
          </a:p>
          <a:p>
            <a:pPr lvl="1"/>
            <a:r>
              <a:rPr lang="en-US" dirty="0" smtClean="0"/>
              <a:t>Ice sheet across the Bering Strait that connected what’s now Russia (Siberia) and Alaska</a:t>
            </a:r>
          </a:p>
          <a:p>
            <a:pPr lvl="1"/>
            <a:r>
              <a:rPr lang="en-US" dirty="0" err="1" smtClean="0"/>
              <a:t>Paleo</a:t>
            </a:r>
            <a:r>
              <a:rPr lang="en-US" dirty="0" smtClean="0"/>
              <a:t>-Indians crossed </a:t>
            </a:r>
            <a:r>
              <a:rPr lang="en-US" dirty="0" err="1" smtClean="0"/>
              <a:t>Beringia</a:t>
            </a:r>
            <a:r>
              <a:rPr lang="en-US" dirty="0" smtClean="0"/>
              <a:t> circa 12,000 years ago</a:t>
            </a:r>
          </a:p>
          <a:p>
            <a:pPr lvl="1"/>
            <a:r>
              <a:rPr lang="en-US" dirty="0" smtClean="0"/>
              <a:t>Spread quickly throughout the Americas</a:t>
            </a:r>
          </a:p>
          <a:p>
            <a:r>
              <a:rPr lang="en-US" dirty="0" smtClean="0"/>
              <a:t>Anthropologists, archaeologists, and historians look at artifacts, blood types, genes (DNA), and languages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Clovis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Identified by their style of spear point</a:t>
            </a:r>
          </a:p>
          <a:p>
            <a:r>
              <a:rPr lang="en-US" dirty="0" smtClean="0"/>
              <a:t>Plentiful circa 11,500 years ago</a:t>
            </a:r>
          </a:p>
          <a:p>
            <a:r>
              <a:rPr lang="en-US" dirty="0" smtClean="0"/>
              <a:t>Hunter-gatherers—mammoth, mastodon, etc.</a:t>
            </a:r>
          </a:p>
          <a:p>
            <a:r>
              <a:rPr lang="en-US" dirty="0" smtClean="0"/>
              <a:t>Circa 11,000 years ago—large animals became extinct</a:t>
            </a:r>
          </a:p>
          <a:p>
            <a:pPr lvl="1"/>
            <a:r>
              <a:rPr lang="en-US" dirty="0" smtClean="0"/>
              <a:t>Unknown if extinctions caused by climate change, natural causes, or over-hunting</a:t>
            </a:r>
          </a:p>
          <a:p>
            <a:r>
              <a:rPr lang="en-US" dirty="0" smtClean="0"/>
              <a:t>Clovis culture disappeared with big game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Post-Clovis artifacts reveal hooks for fishing and spear points for killing smaller game</a:t>
            </a:r>
          </a:p>
          <a:p>
            <a:r>
              <a:rPr lang="en-US" dirty="0" smtClean="0"/>
              <a:t>Farming culture developed</a:t>
            </a:r>
          </a:p>
          <a:p>
            <a:r>
              <a:rPr lang="en-US" dirty="0" smtClean="0"/>
              <a:t>Domestication of plants</a:t>
            </a:r>
          </a:p>
          <a:p>
            <a:pPr lvl="1"/>
            <a:r>
              <a:rPr lang="en-US" dirty="0" smtClean="0"/>
              <a:t>Circa 5,000 years ago—maize (corn) cultivated in Mexico</a:t>
            </a:r>
          </a:p>
          <a:p>
            <a:pPr lvl="1"/>
            <a:r>
              <a:rPr lang="en-US" dirty="0" smtClean="0"/>
              <a:t>Stable food supply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Stable food supply = permanent settlements</a:t>
            </a:r>
          </a:p>
          <a:p>
            <a:r>
              <a:rPr lang="en-US" dirty="0" smtClean="0"/>
              <a:t>Excess food supply = job specialization</a:t>
            </a:r>
          </a:p>
          <a:p>
            <a:pPr lvl="1"/>
            <a:r>
              <a:rPr lang="en-US" dirty="0" smtClean="0"/>
              <a:t>Builders, leaders, organizers, potters, weavers, etc.</a:t>
            </a:r>
          </a:p>
          <a:p>
            <a:r>
              <a:rPr lang="en-US" dirty="0" smtClean="0"/>
              <a:t>Civilization—complex culture, centered around cities, with people working at specialized occupations who operate under complex government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Olmec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circa 1500 BCE along the Gulf of Mexico</a:t>
            </a:r>
          </a:p>
          <a:p>
            <a:r>
              <a:rPr lang="en-US" dirty="0" smtClean="0"/>
              <a:t>Mesoamerican civilizations’ “mother culture”</a:t>
            </a:r>
          </a:p>
          <a:p>
            <a:r>
              <a:rPr lang="en-US" dirty="0" smtClean="0"/>
              <a:t>Earthen temple mounds</a:t>
            </a:r>
          </a:p>
          <a:p>
            <a:r>
              <a:rPr lang="en-US" dirty="0" smtClean="0"/>
              <a:t>Earliest American written language</a:t>
            </a:r>
          </a:p>
          <a:p>
            <a:r>
              <a:rPr lang="en-US" dirty="0" smtClean="0"/>
              <a:t>Cultural diffusion through trade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Developed in modern-day Guatemala</a:t>
            </a:r>
          </a:p>
          <a:p>
            <a:r>
              <a:rPr lang="en-US" dirty="0" smtClean="0"/>
              <a:t>Civilization but </a:t>
            </a:r>
            <a:r>
              <a:rPr lang="en-US" b="1" dirty="0" smtClean="0"/>
              <a:t>not</a:t>
            </a:r>
            <a:r>
              <a:rPr lang="en-US" dirty="0" smtClean="0"/>
              <a:t> an empire—each religious center (city) independent</a:t>
            </a:r>
          </a:p>
          <a:p>
            <a:r>
              <a:rPr lang="en-US" dirty="0" smtClean="0"/>
              <a:t>Achievements</a:t>
            </a:r>
          </a:p>
          <a:p>
            <a:pPr lvl="1"/>
            <a:r>
              <a:rPr lang="en-US" dirty="0" smtClean="0"/>
              <a:t>Knowledge of astronomy—developed a calendar</a:t>
            </a:r>
          </a:p>
          <a:p>
            <a:pPr lvl="1"/>
            <a:r>
              <a:rPr lang="en-US" dirty="0" smtClean="0"/>
              <a:t>Mathematics—invented a symbol for zero</a:t>
            </a:r>
          </a:p>
          <a:p>
            <a:pPr lvl="1"/>
            <a:r>
              <a:rPr lang="en-US" dirty="0" smtClean="0"/>
              <a:t>Religiously significant rubber ball game with stone-walled playing courts</a:t>
            </a:r>
          </a:p>
          <a:p>
            <a:r>
              <a:rPr lang="en-US" dirty="0" smtClean="0"/>
              <a:t>Declined circa 900 CE but culture survived throughout Central America and Yucatan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and when did </a:t>
            </a:r>
            <a:r>
              <a:rPr lang="en-US" dirty="0" err="1" smtClean="0"/>
              <a:t>Paleo</a:t>
            </a:r>
            <a:r>
              <a:rPr lang="en-US" dirty="0" smtClean="0"/>
              <a:t>-Indians first arrive in the Americas?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tools and evidence do historians use to understand the past in the absence of written records?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were the Clovis people?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and where was maize (corn) first cultivated?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agriculture lead to civilization?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did the </a:t>
            </a:r>
            <a:r>
              <a:rPr lang="en-US" dirty="0" err="1" smtClean="0"/>
              <a:t>Olmec</a:t>
            </a:r>
            <a:r>
              <a:rPr lang="en-US" dirty="0" smtClean="0"/>
              <a:t> contribute to civilization?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did the Maya contribute to civilization?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Teotihuacán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circa 300 CE in the Valley of Mexico</a:t>
            </a:r>
          </a:p>
          <a:p>
            <a:pPr lvl="1"/>
            <a:r>
              <a:rPr lang="en-US" dirty="0" smtClean="0"/>
              <a:t>Planned city was one of the world’s largest</a:t>
            </a:r>
          </a:p>
          <a:p>
            <a:pPr lvl="1"/>
            <a:r>
              <a:rPr lang="en-US" dirty="0" smtClean="0"/>
              <a:t>Neighborhoods arranged by societal role, etc.</a:t>
            </a:r>
          </a:p>
          <a:p>
            <a:r>
              <a:rPr lang="en-US" dirty="0" smtClean="0"/>
              <a:t>Political and religious structure</a:t>
            </a:r>
          </a:p>
          <a:p>
            <a:pPr lvl="1"/>
            <a:r>
              <a:rPr lang="en-US" dirty="0" smtClean="0"/>
              <a:t>Priest-rulers</a:t>
            </a:r>
          </a:p>
          <a:p>
            <a:pPr lvl="1"/>
            <a:r>
              <a:rPr lang="en-US" dirty="0" smtClean="0"/>
              <a:t>Numerous gods, such as </a:t>
            </a:r>
            <a:r>
              <a:rPr lang="en-US" dirty="0" err="1" smtClean="0"/>
              <a:t>Quetzalcóatl</a:t>
            </a:r>
            <a:endParaRPr lang="en-US" dirty="0" smtClean="0"/>
          </a:p>
          <a:p>
            <a:pPr lvl="1"/>
            <a:r>
              <a:rPr lang="en-US" dirty="0" smtClean="0"/>
              <a:t>Sacrifices of agricultural products, animals, and humans</a:t>
            </a:r>
          </a:p>
          <a:p>
            <a:r>
              <a:rPr lang="en-US" dirty="0" smtClean="0"/>
              <a:t>750 CE—city ended violently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</TotalTime>
  <Words>655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Foundry</vt:lpstr>
      <vt:lpstr>The Earliest Americans</vt:lpstr>
      <vt:lpstr>Paleo-Indians</vt:lpstr>
      <vt:lpstr>Clovis People</vt:lpstr>
      <vt:lpstr>Cultural Change</vt:lpstr>
      <vt:lpstr>Civilization</vt:lpstr>
      <vt:lpstr>The Olmec</vt:lpstr>
      <vt:lpstr>The Maya</vt:lpstr>
      <vt:lpstr>Review Questions</vt:lpstr>
      <vt:lpstr>Teotihuacán</vt:lpstr>
      <vt:lpstr>Aztecs</vt:lpstr>
      <vt:lpstr>Hohokam</vt:lpstr>
      <vt:lpstr>Anasazi</vt:lpstr>
      <vt:lpstr>Hopewell</vt:lpstr>
      <vt:lpstr>Mississippian Culture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Earliest Americans PowerPoint Presentation</dc:title>
  <dc:subject>World History - American History - Global Studies</dc:subject>
  <dc:creator>Student Handouts, Inc.</dc:creator>
  <cp:lastModifiedBy>HP Authorized Customer</cp:lastModifiedBy>
  <cp:revision>9</cp:revision>
  <dcterms:created xsi:type="dcterms:W3CDTF">2010-03-05T00:43:16Z</dcterms:created>
  <dcterms:modified xsi:type="dcterms:W3CDTF">2010-03-05T02:07:20Z</dcterms:modified>
</cp:coreProperties>
</file>