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8" r:id="rId3"/>
    <p:sldId id="259" r:id="rId4"/>
    <p:sldId id="260" r:id="rId5"/>
    <p:sldId id="261" r:id="rId6"/>
    <p:sldId id="262" r:id="rId7"/>
    <p:sldId id="264" r:id="rId8"/>
    <p:sldId id="263" r:id="rId9"/>
    <p:sldId id="271"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8" d="100"/>
          <a:sy n="48" d="100"/>
        </p:scale>
        <p:origin x="-90" y="-4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9A68ED-47DC-4326-A618-520577A941C8}" type="doc">
      <dgm:prSet loTypeId="urn:microsoft.com/office/officeart/2005/8/layout/vProcess5" loCatId="process" qsTypeId="urn:microsoft.com/office/officeart/2005/8/quickstyle/simple1#2" qsCatId="simple" csTypeId="urn:microsoft.com/office/officeart/2005/8/colors/accent1_2#2" csCatId="accent1" phldr="1"/>
      <dgm:spPr/>
      <dgm:t>
        <a:bodyPr/>
        <a:lstStyle/>
        <a:p>
          <a:endParaRPr lang="en-US"/>
        </a:p>
      </dgm:t>
    </dgm:pt>
    <dgm:pt modelId="{1ECC2DB4-A148-44DE-A94D-804A39FAC9F4}">
      <dgm:prSet phldrT="[Text]"/>
      <dgm:spPr/>
      <dgm:t>
        <a:bodyPr/>
        <a:lstStyle/>
        <a:p>
          <a:r>
            <a:rPr lang="en-US" b="1" dirty="0" smtClean="0"/>
            <a:t>Canute (Cnut) the Great</a:t>
          </a:r>
          <a:endParaRPr lang="en-US" b="1" dirty="0"/>
        </a:p>
      </dgm:t>
    </dgm:pt>
    <dgm:pt modelId="{FD770001-EEC3-4742-B5CA-E8B481211E95}" type="parTrans" cxnId="{56EB0C05-1B8E-4384-9996-DEFCE0DE8D23}">
      <dgm:prSet/>
      <dgm:spPr/>
      <dgm:t>
        <a:bodyPr/>
        <a:lstStyle/>
        <a:p>
          <a:endParaRPr lang="en-US"/>
        </a:p>
      </dgm:t>
    </dgm:pt>
    <dgm:pt modelId="{FD1ACEE4-A632-4002-A285-AB166432643B}" type="sibTrans" cxnId="{56EB0C05-1B8E-4384-9996-DEFCE0DE8D23}">
      <dgm:prSet/>
      <dgm:spPr/>
      <dgm:t>
        <a:bodyPr/>
        <a:lstStyle/>
        <a:p>
          <a:endParaRPr lang="en-US"/>
        </a:p>
      </dgm:t>
    </dgm:pt>
    <dgm:pt modelId="{46FD1B43-B358-4C75-92DA-5138F5ADA44C}">
      <dgm:prSet phldrT="[Text]"/>
      <dgm:spPr/>
      <dgm:t>
        <a:bodyPr/>
        <a:lstStyle/>
        <a:p>
          <a:r>
            <a:rPr lang="en-US" b="1" dirty="0" smtClean="0"/>
            <a:t>Harold </a:t>
          </a:r>
          <a:r>
            <a:rPr lang="en-US" b="1" dirty="0" err="1" smtClean="0"/>
            <a:t>Harefoot</a:t>
          </a:r>
          <a:r>
            <a:rPr lang="en-US" b="1" dirty="0" smtClean="0"/>
            <a:t> (Harold I)</a:t>
          </a:r>
          <a:endParaRPr lang="en-US" b="1" dirty="0"/>
        </a:p>
      </dgm:t>
    </dgm:pt>
    <dgm:pt modelId="{86535259-8C4D-4F01-8BA7-23B8B84521FF}" type="parTrans" cxnId="{C126CB98-F20E-495A-A66B-82C6A3BC036B}">
      <dgm:prSet/>
      <dgm:spPr/>
      <dgm:t>
        <a:bodyPr/>
        <a:lstStyle/>
        <a:p>
          <a:endParaRPr lang="en-US"/>
        </a:p>
      </dgm:t>
    </dgm:pt>
    <dgm:pt modelId="{988B3EDE-A794-44FB-964F-3D9ACB5AF6E9}" type="sibTrans" cxnId="{C126CB98-F20E-495A-A66B-82C6A3BC036B}">
      <dgm:prSet/>
      <dgm:spPr/>
      <dgm:t>
        <a:bodyPr/>
        <a:lstStyle/>
        <a:p>
          <a:endParaRPr lang="en-US"/>
        </a:p>
      </dgm:t>
    </dgm:pt>
    <dgm:pt modelId="{D4B698C3-E6A9-4C56-B591-F81CB51AB1E3}">
      <dgm:prSet phldrT="[Text]"/>
      <dgm:spPr/>
      <dgm:t>
        <a:bodyPr/>
        <a:lstStyle/>
        <a:p>
          <a:r>
            <a:rPr lang="en-US" b="1" dirty="0" err="1" smtClean="0"/>
            <a:t>Harthacnut</a:t>
          </a:r>
          <a:endParaRPr lang="en-US" b="1" dirty="0"/>
        </a:p>
      </dgm:t>
    </dgm:pt>
    <dgm:pt modelId="{0934081D-7EBC-4B24-934A-66D6F4BAB184}" type="parTrans" cxnId="{53A36B6D-5172-4948-8101-726E41223A90}">
      <dgm:prSet/>
      <dgm:spPr/>
      <dgm:t>
        <a:bodyPr/>
        <a:lstStyle/>
        <a:p>
          <a:endParaRPr lang="en-US"/>
        </a:p>
      </dgm:t>
    </dgm:pt>
    <dgm:pt modelId="{DB03D666-6BA7-40AE-80BA-8616DF3A6259}" type="sibTrans" cxnId="{53A36B6D-5172-4948-8101-726E41223A90}">
      <dgm:prSet/>
      <dgm:spPr/>
      <dgm:t>
        <a:bodyPr/>
        <a:lstStyle/>
        <a:p>
          <a:endParaRPr lang="en-US"/>
        </a:p>
      </dgm:t>
    </dgm:pt>
    <dgm:pt modelId="{A44BFA98-7D25-4444-B8D0-9CE887D768C6}">
      <dgm:prSet phldrT="[Text]"/>
      <dgm:spPr/>
      <dgm:t>
        <a:bodyPr/>
        <a:lstStyle/>
        <a:p>
          <a:r>
            <a:rPr lang="en-US" dirty="0" smtClean="0"/>
            <a:t>Reigned 1016-1035</a:t>
          </a:r>
          <a:endParaRPr lang="en-US" dirty="0"/>
        </a:p>
      </dgm:t>
    </dgm:pt>
    <dgm:pt modelId="{CA649094-8EA5-4D82-9CEA-F536581431F8}" type="parTrans" cxnId="{291634EA-BAE0-4CBC-8E55-9751D8398A5C}">
      <dgm:prSet/>
      <dgm:spPr/>
      <dgm:t>
        <a:bodyPr/>
        <a:lstStyle/>
        <a:p>
          <a:endParaRPr lang="en-US"/>
        </a:p>
      </dgm:t>
    </dgm:pt>
    <dgm:pt modelId="{F6940A48-412E-4AB2-AFEF-075471683E3E}" type="sibTrans" cxnId="{291634EA-BAE0-4CBC-8E55-9751D8398A5C}">
      <dgm:prSet/>
      <dgm:spPr/>
      <dgm:t>
        <a:bodyPr/>
        <a:lstStyle/>
        <a:p>
          <a:endParaRPr lang="en-US"/>
        </a:p>
      </dgm:t>
    </dgm:pt>
    <dgm:pt modelId="{99A58E3C-70DD-4E5E-A0D0-642820E70707}">
      <dgm:prSet phldrT="[Text]"/>
      <dgm:spPr/>
      <dgm:t>
        <a:bodyPr/>
        <a:lstStyle/>
        <a:p>
          <a:r>
            <a:rPr lang="en-US" dirty="0" smtClean="0"/>
            <a:t>Reigned 1035-1040</a:t>
          </a:r>
          <a:endParaRPr lang="en-US" dirty="0"/>
        </a:p>
      </dgm:t>
    </dgm:pt>
    <dgm:pt modelId="{7AB1C941-672F-4A4D-9BE3-48244B2B3D2E}" type="parTrans" cxnId="{C730C0FD-7EB9-4F5C-9744-CCE09E2B90EB}">
      <dgm:prSet/>
      <dgm:spPr/>
      <dgm:t>
        <a:bodyPr/>
        <a:lstStyle/>
        <a:p>
          <a:endParaRPr lang="en-US"/>
        </a:p>
      </dgm:t>
    </dgm:pt>
    <dgm:pt modelId="{2594BF22-8538-4AFE-866A-51904E47F16F}" type="sibTrans" cxnId="{C730C0FD-7EB9-4F5C-9744-CCE09E2B90EB}">
      <dgm:prSet/>
      <dgm:spPr/>
      <dgm:t>
        <a:bodyPr/>
        <a:lstStyle/>
        <a:p>
          <a:endParaRPr lang="en-US"/>
        </a:p>
      </dgm:t>
    </dgm:pt>
    <dgm:pt modelId="{4315A306-B463-4DE4-9CD3-EA8A179E5732}">
      <dgm:prSet phldrT="[Text]"/>
      <dgm:spPr/>
      <dgm:t>
        <a:bodyPr/>
        <a:lstStyle/>
        <a:p>
          <a:r>
            <a:rPr lang="en-US" dirty="0" smtClean="0"/>
            <a:t>Reigned 1040-1042</a:t>
          </a:r>
          <a:endParaRPr lang="en-US" dirty="0"/>
        </a:p>
      </dgm:t>
    </dgm:pt>
    <dgm:pt modelId="{A5413A36-A6F9-4FC8-809E-EC7A4A19DC46}" type="parTrans" cxnId="{B6F67161-2727-44B7-B210-2DA36E2FDD23}">
      <dgm:prSet/>
      <dgm:spPr/>
      <dgm:t>
        <a:bodyPr/>
        <a:lstStyle/>
        <a:p>
          <a:endParaRPr lang="en-US"/>
        </a:p>
      </dgm:t>
    </dgm:pt>
    <dgm:pt modelId="{8261F4DC-01AE-4784-8498-6D3415423B86}" type="sibTrans" cxnId="{B6F67161-2727-44B7-B210-2DA36E2FDD23}">
      <dgm:prSet/>
      <dgm:spPr/>
      <dgm:t>
        <a:bodyPr/>
        <a:lstStyle/>
        <a:p>
          <a:endParaRPr lang="en-US"/>
        </a:p>
      </dgm:t>
    </dgm:pt>
    <dgm:pt modelId="{6A6143A4-4737-4F60-85FC-023214D5AB7E}">
      <dgm:prSet phldrT="[Text]"/>
      <dgm:spPr/>
      <dgm:t>
        <a:bodyPr/>
        <a:lstStyle/>
        <a:p>
          <a:r>
            <a:rPr lang="en-US" b="1" dirty="0" smtClean="0"/>
            <a:t>Edward the Confessor</a:t>
          </a:r>
          <a:endParaRPr lang="en-US" b="1" dirty="0"/>
        </a:p>
      </dgm:t>
    </dgm:pt>
    <dgm:pt modelId="{CE337E7E-C574-4726-B228-E9C23AD2708F}" type="parTrans" cxnId="{E49DD63F-EC8E-425F-8EA0-21534E5C963A}">
      <dgm:prSet/>
      <dgm:spPr/>
      <dgm:t>
        <a:bodyPr/>
        <a:lstStyle/>
        <a:p>
          <a:endParaRPr lang="en-US"/>
        </a:p>
      </dgm:t>
    </dgm:pt>
    <dgm:pt modelId="{6FDD9137-304C-4443-9D31-FE8B6B527EF2}" type="sibTrans" cxnId="{E49DD63F-EC8E-425F-8EA0-21534E5C963A}">
      <dgm:prSet/>
      <dgm:spPr/>
      <dgm:t>
        <a:bodyPr/>
        <a:lstStyle/>
        <a:p>
          <a:endParaRPr lang="en-US"/>
        </a:p>
      </dgm:t>
    </dgm:pt>
    <dgm:pt modelId="{A8267793-880E-46CB-BE74-2343CE71B1C2}">
      <dgm:prSet phldrT="[Text]"/>
      <dgm:spPr/>
      <dgm:t>
        <a:bodyPr/>
        <a:lstStyle/>
        <a:p>
          <a:r>
            <a:rPr lang="en-US" dirty="0" smtClean="0"/>
            <a:t>Reigned 1042-1066</a:t>
          </a:r>
          <a:endParaRPr lang="en-US" dirty="0"/>
        </a:p>
      </dgm:t>
    </dgm:pt>
    <dgm:pt modelId="{D45DA9B2-9275-46DF-99B6-B7CFB6DA4C7E}" type="parTrans" cxnId="{AC0666C8-55CD-43F7-BCB1-918B4D93ACE5}">
      <dgm:prSet/>
      <dgm:spPr/>
      <dgm:t>
        <a:bodyPr/>
        <a:lstStyle/>
        <a:p>
          <a:endParaRPr lang="en-US"/>
        </a:p>
      </dgm:t>
    </dgm:pt>
    <dgm:pt modelId="{0F1A2946-FCFF-4E0A-A393-E124A8EC2E46}" type="sibTrans" cxnId="{AC0666C8-55CD-43F7-BCB1-918B4D93ACE5}">
      <dgm:prSet/>
      <dgm:spPr/>
      <dgm:t>
        <a:bodyPr/>
        <a:lstStyle/>
        <a:p>
          <a:endParaRPr lang="en-US"/>
        </a:p>
      </dgm:t>
    </dgm:pt>
    <dgm:pt modelId="{96234D1D-321E-4977-B954-2DFD3A840AD3}">
      <dgm:prSet phldrT="[Text]"/>
      <dgm:spPr/>
      <dgm:t>
        <a:bodyPr/>
        <a:lstStyle/>
        <a:p>
          <a:r>
            <a:rPr lang="en-US" b="1" dirty="0" smtClean="0"/>
            <a:t>Harold </a:t>
          </a:r>
          <a:r>
            <a:rPr lang="en-US" b="1" dirty="0" err="1" smtClean="0"/>
            <a:t>Godwinson</a:t>
          </a:r>
          <a:r>
            <a:rPr lang="en-US" b="1" dirty="0" smtClean="0"/>
            <a:t> (Harold II)</a:t>
          </a:r>
          <a:endParaRPr lang="en-US" b="1" dirty="0"/>
        </a:p>
      </dgm:t>
    </dgm:pt>
    <dgm:pt modelId="{C9892042-B420-441C-A265-CE611208D333}" type="parTrans" cxnId="{3FFCD472-53B3-4F70-9DDC-6A64A7189B14}">
      <dgm:prSet/>
      <dgm:spPr/>
      <dgm:t>
        <a:bodyPr/>
        <a:lstStyle/>
        <a:p>
          <a:endParaRPr lang="en-US"/>
        </a:p>
      </dgm:t>
    </dgm:pt>
    <dgm:pt modelId="{53ABC318-27BF-4ACE-8C07-04C83B50A8FC}" type="sibTrans" cxnId="{3FFCD472-53B3-4F70-9DDC-6A64A7189B14}">
      <dgm:prSet/>
      <dgm:spPr/>
      <dgm:t>
        <a:bodyPr/>
        <a:lstStyle/>
        <a:p>
          <a:endParaRPr lang="en-US"/>
        </a:p>
      </dgm:t>
    </dgm:pt>
    <dgm:pt modelId="{F34AAD17-654A-41C5-9DDA-995E3827FF46}">
      <dgm:prSet phldrT="[Text]"/>
      <dgm:spPr/>
      <dgm:t>
        <a:bodyPr/>
        <a:lstStyle/>
        <a:p>
          <a:r>
            <a:rPr lang="en-US" dirty="0" smtClean="0"/>
            <a:t>Reigned January-October, 1066</a:t>
          </a:r>
          <a:endParaRPr lang="en-US" dirty="0"/>
        </a:p>
      </dgm:t>
    </dgm:pt>
    <dgm:pt modelId="{6AFD5338-347E-4B80-85B8-568B7B90DC9A}" type="parTrans" cxnId="{86A1A4A4-6C5F-464C-8C15-F90272F287D2}">
      <dgm:prSet/>
      <dgm:spPr/>
      <dgm:t>
        <a:bodyPr/>
        <a:lstStyle/>
        <a:p>
          <a:endParaRPr lang="en-US"/>
        </a:p>
      </dgm:t>
    </dgm:pt>
    <dgm:pt modelId="{15394F14-7F3B-4C06-B0C4-607191B77043}" type="sibTrans" cxnId="{86A1A4A4-6C5F-464C-8C15-F90272F287D2}">
      <dgm:prSet/>
      <dgm:spPr/>
      <dgm:t>
        <a:bodyPr/>
        <a:lstStyle/>
        <a:p>
          <a:endParaRPr lang="en-US"/>
        </a:p>
      </dgm:t>
    </dgm:pt>
    <dgm:pt modelId="{D04A4863-5B68-4564-B0B5-6379DA1B7658}" type="pres">
      <dgm:prSet presAssocID="{CC9A68ED-47DC-4326-A618-520577A941C8}" presName="outerComposite" presStyleCnt="0">
        <dgm:presLayoutVars>
          <dgm:chMax val="5"/>
          <dgm:dir/>
          <dgm:resizeHandles val="exact"/>
        </dgm:presLayoutVars>
      </dgm:prSet>
      <dgm:spPr/>
      <dgm:t>
        <a:bodyPr/>
        <a:lstStyle/>
        <a:p>
          <a:endParaRPr lang="en-US"/>
        </a:p>
      </dgm:t>
    </dgm:pt>
    <dgm:pt modelId="{ACB9B2F3-94E1-4BE0-9512-52DF9B7BE249}" type="pres">
      <dgm:prSet presAssocID="{CC9A68ED-47DC-4326-A618-520577A941C8}" presName="dummyMaxCanvas" presStyleCnt="0">
        <dgm:presLayoutVars/>
      </dgm:prSet>
      <dgm:spPr/>
    </dgm:pt>
    <dgm:pt modelId="{0B8F0D75-E3A3-4292-BD0A-6C28C0AE88A9}" type="pres">
      <dgm:prSet presAssocID="{CC9A68ED-47DC-4326-A618-520577A941C8}" presName="FiveNodes_1" presStyleLbl="node1" presStyleIdx="0" presStyleCnt="5">
        <dgm:presLayoutVars>
          <dgm:bulletEnabled val="1"/>
        </dgm:presLayoutVars>
      </dgm:prSet>
      <dgm:spPr/>
      <dgm:t>
        <a:bodyPr/>
        <a:lstStyle/>
        <a:p>
          <a:endParaRPr lang="en-US"/>
        </a:p>
      </dgm:t>
    </dgm:pt>
    <dgm:pt modelId="{78AA6F21-1713-4A08-AD33-3FEAB2CCD27C}" type="pres">
      <dgm:prSet presAssocID="{CC9A68ED-47DC-4326-A618-520577A941C8}" presName="FiveNodes_2" presStyleLbl="node1" presStyleIdx="1" presStyleCnt="5">
        <dgm:presLayoutVars>
          <dgm:bulletEnabled val="1"/>
        </dgm:presLayoutVars>
      </dgm:prSet>
      <dgm:spPr/>
      <dgm:t>
        <a:bodyPr/>
        <a:lstStyle/>
        <a:p>
          <a:endParaRPr lang="en-US"/>
        </a:p>
      </dgm:t>
    </dgm:pt>
    <dgm:pt modelId="{DE035472-B868-46E0-8487-27A80BA46876}" type="pres">
      <dgm:prSet presAssocID="{CC9A68ED-47DC-4326-A618-520577A941C8}" presName="FiveNodes_3" presStyleLbl="node1" presStyleIdx="2" presStyleCnt="5">
        <dgm:presLayoutVars>
          <dgm:bulletEnabled val="1"/>
        </dgm:presLayoutVars>
      </dgm:prSet>
      <dgm:spPr/>
      <dgm:t>
        <a:bodyPr/>
        <a:lstStyle/>
        <a:p>
          <a:endParaRPr lang="en-US"/>
        </a:p>
      </dgm:t>
    </dgm:pt>
    <dgm:pt modelId="{7C10CA05-4E79-4179-8318-0E5641E8EC46}" type="pres">
      <dgm:prSet presAssocID="{CC9A68ED-47DC-4326-A618-520577A941C8}" presName="FiveNodes_4" presStyleLbl="node1" presStyleIdx="3" presStyleCnt="5">
        <dgm:presLayoutVars>
          <dgm:bulletEnabled val="1"/>
        </dgm:presLayoutVars>
      </dgm:prSet>
      <dgm:spPr/>
      <dgm:t>
        <a:bodyPr/>
        <a:lstStyle/>
        <a:p>
          <a:endParaRPr lang="en-US"/>
        </a:p>
      </dgm:t>
    </dgm:pt>
    <dgm:pt modelId="{A4F2A111-E9B0-402B-9FB5-6D9AE1E48360}" type="pres">
      <dgm:prSet presAssocID="{CC9A68ED-47DC-4326-A618-520577A941C8}" presName="FiveNodes_5" presStyleLbl="node1" presStyleIdx="4" presStyleCnt="5">
        <dgm:presLayoutVars>
          <dgm:bulletEnabled val="1"/>
        </dgm:presLayoutVars>
      </dgm:prSet>
      <dgm:spPr/>
      <dgm:t>
        <a:bodyPr/>
        <a:lstStyle/>
        <a:p>
          <a:endParaRPr lang="en-US"/>
        </a:p>
      </dgm:t>
    </dgm:pt>
    <dgm:pt modelId="{44FD895A-3604-4769-8A4F-FA135F3E49EF}" type="pres">
      <dgm:prSet presAssocID="{CC9A68ED-47DC-4326-A618-520577A941C8}" presName="FiveConn_1-2" presStyleLbl="fgAccFollowNode1" presStyleIdx="0" presStyleCnt="4">
        <dgm:presLayoutVars>
          <dgm:bulletEnabled val="1"/>
        </dgm:presLayoutVars>
      </dgm:prSet>
      <dgm:spPr/>
      <dgm:t>
        <a:bodyPr/>
        <a:lstStyle/>
        <a:p>
          <a:endParaRPr lang="en-US"/>
        </a:p>
      </dgm:t>
    </dgm:pt>
    <dgm:pt modelId="{D49DE57E-FD7A-4F19-B2AB-10B9B7F496E0}" type="pres">
      <dgm:prSet presAssocID="{CC9A68ED-47DC-4326-A618-520577A941C8}" presName="FiveConn_2-3" presStyleLbl="fgAccFollowNode1" presStyleIdx="1" presStyleCnt="4">
        <dgm:presLayoutVars>
          <dgm:bulletEnabled val="1"/>
        </dgm:presLayoutVars>
      </dgm:prSet>
      <dgm:spPr/>
      <dgm:t>
        <a:bodyPr/>
        <a:lstStyle/>
        <a:p>
          <a:endParaRPr lang="en-US"/>
        </a:p>
      </dgm:t>
    </dgm:pt>
    <dgm:pt modelId="{DB0CD669-E36A-4D90-A39F-EA4F481E9143}" type="pres">
      <dgm:prSet presAssocID="{CC9A68ED-47DC-4326-A618-520577A941C8}" presName="FiveConn_3-4" presStyleLbl="fgAccFollowNode1" presStyleIdx="2" presStyleCnt="4">
        <dgm:presLayoutVars>
          <dgm:bulletEnabled val="1"/>
        </dgm:presLayoutVars>
      </dgm:prSet>
      <dgm:spPr/>
      <dgm:t>
        <a:bodyPr/>
        <a:lstStyle/>
        <a:p>
          <a:endParaRPr lang="en-US"/>
        </a:p>
      </dgm:t>
    </dgm:pt>
    <dgm:pt modelId="{79F895C8-C564-4F53-A1D5-EDEF011E9EDB}" type="pres">
      <dgm:prSet presAssocID="{CC9A68ED-47DC-4326-A618-520577A941C8}" presName="FiveConn_4-5" presStyleLbl="fgAccFollowNode1" presStyleIdx="3" presStyleCnt="4">
        <dgm:presLayoutVars>
          <dgm:bulletEnabled val="1"/>
        </dgm:presLayoutVars>
      </dgm:prSet>
      <dgm:spPr/>
      <dgm:t>
        <a:bodyPr/>
        <a:lstStyle/>
        <a:p>
          <a:endParaRPr lang="en-US"/>
        </a:p>
      </dgm:t>
    </dgm:pt>
    <dgm:pt modelId="{719C47B4-9E66-4682-86B3-76957115F086}" type="pres">
      <dgm:prSet presAssocID="{CC9A68ED-47DC-4326-A618-520577A941C8}" presName="FiveNodes_1_text" presStyleLbl="node1" presStyleIdx="4" presStyleCnt="5">
        <dgm:presLayoutVars>
          <dgm:bulletEnabled val="1"/>
        </dgm:presLayoutVars>
      </dgm:prSet>
      <dgm:spPr/>
      <dgm:t>
        <a:bodyPr/>
        <a:lstStyle/>
        <a:p>
          <a:endParaRPr lang="en-US"/>
        </a:p>
      </dgm:t>
    </dgm:pt>
    <dgm:pt modelId="{017BB00E-005C-44FB-8743-0F8E1A382BCB}" type="pres">
      <dgm:prSet presAssocID="{CC9A68ED-47DC-4326-A618-520577A941C8}" presName="FiveNodes_2_text" presStyleLbl="node1" presStyleIdx="4" presStyleCnt="5">
        <dgm:presLayoutVars>
          <dgm:bulletEnabled val="1"/>
        </dgm:presLayoutVars>
      </dgm:prSet>
      <dgm:spPr/>
      <dgm:t>
        <a:bodyPr/>
        <a:lstStyle/>
        <a:p>
          <a:endParaRPr lang="en-US"/>
        </a:p>
      </dgm:t>
    </dgm:pt>
    <dgm:pt modelId="{B89A2A26-097F-43FC-8554-6086BA630530}" type="pres">
      <dgm:prSet presAssocID="{CC9A68ED-47DC-4326-A618-520577A941C8}" presName="FiveNodes_3_text" presStyleLbl="node1" presStyleIdx="4" presStyleCnt="5">
        <dgm:presLayoutVars>
          <dgm:bulletEnabled val="1"/>
        </dgm:presLayoutVars>
      </dgm:prSet>
      <dgm:spPr/>
      <dgm:t>
        <a:bodyPr/>
        <a:lstStyle/>
        <a:p>
          <a:endParaRPr lang="en-US"/>
        </a:p>
      </dgm:t>
    </dgm:pt>
    <dgm:pt modelId="{2DC03DD2-94AA-4E72-BB73-631C16A72A04}" type="pres">
      <dgm:prSet presAssocID="{CC9A68ED-47DC-4326-A618-520577A941C8}" presName="FiveNodes_4_text" presStyleLbl="node1" presStyleIdx="4" presStyleCnt="5">
        <dgm:presLayoutVars>
          <dgm:bulletEnabled val="1"/>
        </dgm:presLayoutVars>
      </dgm:prSet>
      <dgm:spPr/>
      <dgm:t>
        <a:bodyPr/>
        <a:lstStyle/>
        <a:p>
          <a:endParaRPr lang="en-US"/>
        </a:p>
      </dgm:t>
    </dgm:pt>
    <dgm:pt modelId="{3E29B13B-F4FA-4098-80D2-73AE5842C6BA}" type="pres">
      <dgm:prSet presAssocID="{CC9A68ED-47DC-4326-A618-520577A941C8}" presName="FiveNodes_5_text" presStyleLbl="node1" presStyleIdx="4" presStyleCnt="5">
        <dgm:presLayoutVars>
          <dgm:bulletEnabled val="1"/>
        </dgm:presLayoutVars>
      </dgm:prSet>
      <dgm:spPr/>
      <dgm:t>
        <a:bodyPr/>
        <a:lstStyle/>
        <a:p>
          <a:endParaRPr lang="en-US"/>
        </a:p>
      </dgm:t>
    </dgm:pt>
  </dgm:ptLst>
  <dgm:cxnLst>
    <dgm:cxn modelId="{1306C9AD-E54B-44A5-97BD-C7516F90CF8C}" type="presOf" srcId="{4315A306-B463-4DE4-9CD3-EA8A179E5732}" destId="{B89A2A26-097F-43FC-8554-6086BA630530}" srcOrd="1" destOrd="1" presId="urn:microsoft.com/office/officeart/2005/8/layout/vProcess5"/>
    <dgm:cxn modelId="{291634EA-BAE0-4CBC-8E55-9751D8398A5C}" srcId="{1ECC2DB4-A148-44DE-A94D-804A39FAC9F4}" destId="{A44BFA98-7D25-4444-B8D0-9CE887D768C6}" srcOrd="0" destOrd="0" parTransId="{CA649094-8EA5-4D82-9CEA-F536581431F8}" sibTransId="{F6940A48-412E-4AB2-AFEF-075471683E3E}"/>
    <dgm:cxn modelId="{505943CF-2BCC-489C-9F04-43A76433EB99}" type="presOf" srcId="{DB03D666-6BA7-40AE-80BA-8616DF3A6259}" destId="{DB0CD669-E36A-4D90-A39F-EA4F481E9143}" srcOrd="0" destOrd="0" presId="urn:microsoft.com/office/officeart/2005/8/layout/vProcess5"/>
    <dgm:cxn modelId="{114E2E5E-07F4-4E86-A6C5-3C4567183E99}" type="presOf" srcId="{46FD1B43-B358-4C75-92DA-5138F5ADA44C}" destId="{017BB00E-005C-44FB-8743-0F8E1A382BCB}" srcOrd="1" destOrd="0" presId="urn:microsoft.com/office/officeart/2005/8/layout/vProcess5"/>
    <dgm:cxn modelId="{E9C1B716-77D2-4959-A63F-302A3ABCD5BD}" type="presOf" srcId="{CC9A68ED-47DC-4326-A618-520577A941C8}" destId="{D04A4863-5B68-4564-B0B5-6379DA1B7658}" srcOrd="0" destOrd="0" presId="urn:microsoft.com/office/officeart/2005/8/layout/vProcess5"/>
    <dgm:cxn modelId="{298C1FF3-E1CC-4C0D-8A15-3591900566E9}" type="presOf" srcId="{A44BFA98-7D25-4444-B8D0-9CE887D768C6}" destId="{719C47B4-9E66-4682-86B3-76957115F086}" srcOrd="1" destOrd="1" presId="urn:microsoft.com/office/officeart/2005/8/layout/vProcess5"/>
    <dgm:cxn modelId="{2DB9CFB2-3086-494B-AEA7-D5FBF05A05E9}" type="presOf" srcId="{A8267793-880E-46CB-BE74-2343CE71B1C2}" destId="{7C10CA05-4E79-4179-8318-0E5641E8EC46}" srcOrd="0" destOrd="1" presId="urn:microsoft.com/office/officeart/2005/8/layout/vProcess5"/>
    <dgm:cxn modelId="{E250B253-24B9-4C20-B525-1CFDA2831ED6}" type="presOf" srcId="{F34AAD17-654A-41C5-9DDA-995E3827FF46}" destId="{A4F2A111-E9B0-402B-9FB5-6D9AE1E48360}" srcOrd="0" destOrd="1" presId="urn:microsoft.com/office/officeart/2005/8/layout/vProcess5"/>
    <dgm:cxn modelId="{E398728D-2399-4F15-B683-FFFADF71DD8D}" type="presOf" srcId="{A44BFA98-7D25-4444-B8D0-9CE887D768C6}" destId="{0B8F0D75-E3A3-4292-BD0A-6C28C0AE88A9}" srcOrd="0" destOrd="1" presId="urn:microsoft.com/office/officeart/2005/8/layout/vProcess5"/>
    <dgm:cxn modelId="{20AA368E-9D78-4260-8D43-FB4238A0F4A8}" type="presOf" srcId="{96234D1D-321E-4977-B954-2DFD3A840AD3}" destId="{3E29B13B-F4FA-4098-80D2-73AE5842C6BA}" srcOrd="1" destOrd="0" presId="urn:microsoft.com/office/officeart/2005/8/layout/vProcess5"/>
    <dgm:cxn modelId="{5E828E77-999B-475E-BBC3-69CD97E616D4}" type="presOf" srcId="{D4B698C3-E6A9-4C56-B591-F81CB51AB1E3}" destId="{B89A2A26-097F-43FC-8554-6086BA630530}" srcOrd="1" destOrd="0" presId="urn:microsoft.com/office/officeart/2005/8/layout/vProcess5"/>
    <dgm:cxn modelId="{56F0579C-2618-4453-A76D-0CCD65793388}" type="presOf" srcId="{99A58E3C-70DD-4E5E-A0D0-642820E70707}" destId="{78AA6F21-1713-4A08-AD33-3FEAB2CCD27C}" srcOrd="0" destOrd="1" presId="urn:microsoft.com/office/officeart/2005/8/layout/vProcess5"/>
    <dgm:cxn modelId="{E49DD63F-EC8E-425F-8EA0-21534E5C963A}" srcId="{CC9A68ED-47DC-4326-A618-520577A941C8}" destId="{6A6143A4-4737-4F60-85FC-023214D5AB7E}" srcOrd="3" destOrd="0" parTransId="{CE337E7E-C574-4726-B228-E9C23AD2708F}" sibTransId="{6FDD9137-304C-4443-9D31-FE8B6B527EF2}"/>
    <dgm:cxn modelId="{3271FE1A-673F-4B2B-BD84-EEEBD99C8459}" type="presOf" srcId="{A8267793-880E-46CB-BE74-2343CE71B1C2}" destId="{2DC03DD2-94AA-4E72-BB73-631C16A72A04}" srcOrd="1" destOrd="1" presId="urn:microsoft.com/office/officeart/2005/8/layout/vProcess5"/>
    <dgm:cxn modelId="{4559F99C-C31F-4412-96CA-F9B7C7032EBA}" type="presOf" srcId="{FD1ACEE4-A632-4002-A285-AB166432643B}" destId="{44FD895A-3604-4769-8A4F-FA135F3E49EF}" srcOrd="0" destOrd="0" presId="urn:microsoft.com/office/officeart/2005/8/layout/vProcess5"/>
    <dgm:cxn modelId="{08C133AA-42E6-4E74-BBD4-4EF6F69079F5}" type="presOf" srcId="{D4B698C3-E6A9-4C56-B591-F81CB51AB1E3}" destId="{DE035472-B868-46E0-8487-27A80BA46876}" srcOrd="0" destOrd="0" presId="urn:microsoft.com/office/officeart/2005/8/layout/vProcess5"/>
    <dgm:cxn modelId="{86A1A4A4-6C5F-464C-8C15-F90272F287D2}" srcId="{96234D1D-321E-4977-B954-2DFD3A840AD3}" destId="{F34AAD17-654A-41C5-9DDA-995E3827FF46}" srcOrd="0" destOrd="0" parTransId="{6AFD5338-347E-4B80-85B8-568B7B90DC9A}" sibTransId="{15394F14-7F3B-4C06-B0C4-607191B77043}"/>
    <dgm:cxn modelId="{56EB0C05-1B8E-4384-9996-DEFCE0DE8D23}" srcId="{CC9A68ED-47DC-4326-A618-520577A941C8}" destId="{1ECC2DB4-A148-44DE-A94D-804A39FAC9F4}" srcOrd="0" destOrd="0" parTransId="{FD770001-EEC3-4742-B5CA-E8B481211E95}" sibTransId="{FD1ACEE4-A632-4002-A285-AB166432643B}"/>
    <dgm:cxn modelId="{53A36B6D-5172-4948-8101-726E41223A90}" srcId="{CC9A68ED-47DC-4326-A618-520577A941C8}" destId="{D4B698C3-E6A9-4C56-B591-F81CB51AB1E3}" srcOrd="2" destOrd="0" parTransId="{0934081D-7EBC-4B24-934A-66D6F4BAB184}" sibTransId="{DB03D666-6BA7-40AE-80BA-8616DF3A6259}"/>
    <dgm:cxn modelId="{C126CB98-F20E-495A-A66B-82C6A3BC036B}" srcId="{CC9A68ED-47DC-4326-A618-520577A941C8}" destId="{46FD1B43-B358-4C75-92DA-5138F5ADA44C}" srcOrd="1" destOrd="0" parTransId="{86535259-8C4D-4F01-8BA7-23B8B84521FF}" sibTransId="{988B3EDE-A794-44FB-964F-3D9ACB5AF6E9}"/>
    <dgm:cxn modelId="{F482E706-512E-44E6-925E-0E434936AF0B}" type="presOf" srcId="{46FD1B43-B358-4C75-92DA-5138F5ADA44C}" destId="{78AA6F21-1713-4A08-AD33-3FEAB2CCD27C}" srcOrd="0" destOrd="0" presId="urn:microsoft.com/office/officeart/2005/8/layout/vProcess5"/>
    <dgm:cxn modelId="{1F489083-15A3-4E3E-9EE8-E9E72BAB5903}" type="presOf" srcId="{4315A306-B463-4DE4-9CD3-EA8A179E5732}" destId="{DE035472-B868-46E0-8487-27A80BA46876}" srcOrd="0" destOrd="1" presId="urn:microsoft.com/office/officeart/2005/8/layout/vProcess5"/>
    <dgm:cxn modelId="{0B6B2D8F-42F3-49BD-B0E8-DBC2F0B34536}" type="presOf" srcId="{96234D1D-321E-4977-B954-2DFD3A840AD3}" destId="{A4F2A111-E9B0-402B-9FB5-6D9AE1E48360}" srcOrd="0" destOrd="0" presId="urn:microsoft.com/office/officeart/2005/8/layout/vProcess5"/>
    <dgm:cxn modelId="{3FFCD472-53B3-4F70-9DDC-6A64A7189B14}" srcId="{CC9A68ED-47DC-4326-A618-520577A941C8}" destId="{96234D1D-321E-4977-B954-2DFD3A840AD3}" srcOrd="4" destOrd="0" parTransId="{C9892042-B420-441C-A265-CE611208D333}" sibTransId="{53ABC318-27BF-4ACE-8C07-04C83B50A8FC}"/>
    <dgm:cxn modelId="{08667268-4A06-4D1C-B4B6-6154D3E4E591}" type="presOf" srcId="{F34AAD17-654A-41C5-9DDA-995E3827FF46}" destId="{3E29B13B-F4FA-4098-80D2-73AE5842C6BA}" srcOrd="1" destOrd="1" presId="urn:microsoft.com/office/officeart/2005/8/layout/vProcess5"/>
    <dgm:cxn modelId="{AC0666C8-55CD-43F7-BCB1-918B4D93ACE5}" srcId="{6A6143A4-4737-4F60-85FC-023214D5AB7E}" destId="{A8267793-880E-46CB-BE74-2343CE71B1C2}" srcOrd="0" destOrd="0" parTransId="{D45DA9B2-9275-46DF-99B6-B7CFB6DA4C7E}" sibTransId="{0F1A2946-FCFF-4E0A-A393-E124A8EC2E46}"/>
    <dgm:cxn modelId="{C04ABFC7-EF65-457E-85C7-926C668DEA3F}" type="presOf" srcId="{6A6143A4-4737-4F60-85FC-023214D5AB7E}" destId="{7C10CA05-4E79-4179-8318-0E5641E8EC46}" srcOrd="0" destOrd="0" presId="urn:microsoft.com/office/officeart/2005/8/layout/vProcess5"/>
    <dgm:cxn modelId="{B6F67161-2727-44B7-B210-2DA36E2FDD23}" srcId="{D4B698C3-E6A9-4C56-B591-F81CB51AB1E3}" destId="{4315A306-B463-4DE4-9CD3-EA8A179E5732}" srcOrd="0" destOrd="0" parTransId="{A5413A36-A6F9-4FC8-809E-EC7A4A19DC46}" sibTransId="{8261F4DC-01AE-4784-8498-6D3415423B86}"/>
    <dgm:cxn modelId="{708CC677-50C8-4FA2-BC2B-ACE8310FF74D}" type="presOf" srcId="{6FDD9137-304C-4443-9D31-FE8B6B527EF2}" destId="{79F895C8-C564-4F53-A1D5-EDEF011E9EDB}" srcOrd="0" destOrd="0" presId="urn:microsoft.com/office/officeart/2005/8/layout/vProcess5"/>
    <dgm:cxn modelId="{C34203D7-E35D-45AD-AE55-BC338A559FB0}" type="presOf" srcId="{99A58E3C-70DD-4E5E-A0D0-642820E70707}" destId="{017BB00E-005C-44FB-8743-0F8E1A382BCB}" srcOrd="1" destOrd="1" presId="urn:microsoft.com/office/officeart/2005/8/layout/vProcess5"/>
    <dgm:cxn modelId="{3C8C4400-CC5E-4B23-95CE-08357A14DA6D}" type="presOf" srcId="{6A6143A4-4737-4F60-85FC-023214D5AB7E}" destId="{2DC03DD2-94AA-4E72-BB73-631C16A72A04}" srcOrd="1" destOrd="0" presId="urn:microsoft.com/office/officeart/2005/8/layout/vProcess5"/>
    <dgm:cxn modelId="{C730C0FD-7EB9-4F5C-9744-CCE09E2B90EB}" srcId="{46FD1B43-B358-4C75-92DA-5138F5ADA44C}" destId="{99A58E3C-70DD-4E5E-A0D0-642820E70707}" srcOrd="0" destOrd="0" parTransId="{7AB1C941-672F-4A4D-9BE3-48244B2B3D2E}" sibTransId="{2594BF22-8538-4AFE-866A-51904E47F16F}"/>
    <dgm:cxn modelId="{4DEF340F-FC00-4E38-B799-689F34981709}" type="presOf" srcId="{1ECC2DB4-A148-44DE-A94D-804A39FAC9F4}" destId="{719C47B4-9E66-4682-86B3-76957115F086}" srcOrd="1" destOrd="0" presId="urn:microsoft.com/office/officeart/2005/8/layout/vProcess5"/>
    <dgm:cxn modelId="{C471C7F3-88E1-4EDD-91AF-080CF83FB6EF}" type="presOf" srcId="{988B3EDE-A794-44FB-964F-3D9ACB5AF6E9}" destId="{D49DE57E-FD7A-4F19-B2AB-10B9B7F496E0}" srcOrd="0" destOrd="0" presId="urn:microsoft.com/office/officeart/2005/8/layout/vProcess5"/>
    <dgm:cxn modelId="{5F7B9EBB-A823-467F-95FE-8E8B2B3599CD}" type="presOf" srcId="{1ECC2DB4-A148-44DE-A94D-804A39FAC9F4}" destId="{0B8F0D75-E3A3-4292-BD0A-6C28C0AE88A9}" srcOrd="0" destOrd="0" presId="urn:microsoft.com/office/officeart/2005/8/layout/vProcess5"/>
    <dgm:cxn modelId="{A4EBC976-88C7-45F8-B572-401D7F1B9216}" type="presParOf" srcId="{D04A4863-5B68-4564-B0B5-6379DA1B7658}" destId="{ACB9B2F3-94E1-4BE0-9512-52DF9B7BE249}" srcOrd="0" destOrd="0" presId="urn:microsoft.com/office/officeart/2005/8/layout/vProcess5"/>
    <dgm:cxn modelId="{4F859BC4-6C92-47A1-87A9-00AD0132C25F}" type="presParOf" srcId="{D04A4863-5B68-4564-B0B5-6379DA1B7658}" destId="{0B8F0D75-E3A3-4292-BD0A-6C28C0AE88A9}" srcOrd="1" destOrd="0" presId="urn:microsoft.com/office/officeart/2005/8/layout/vProcess5"/>
    <dgm:cxn modelId="{7A15DF40-43B7-4447-B3B9-29C295B4B1C8}" type="presParOf" srcId="{D04A4863-5B68-4564-B0B5-6379DA1B7658}" destId="{78AA6F21-1713-4A08-AD33-3FEAB2CCD27C}" srcOrd="2" destOrd="0" presId="urn:microsoft.com/office/officeart/2005/8/layout/vProcess5"/>
    <dgm:cxn modelId="{F6A59D9C-A55A-4998-9840-2917C0569931}" type="presParOf" srcId="{D04A4863-5B68-4564-B0B5-6379DA1B7658}" destId="{DE035472-B868-46E0-8487-27A80BA46876}" srcOrd="3" destOrd="0" presId="urn:microsoft.com/office/officeart/2005/8/layout/vProcess5"/>
    <dgm:cxn modelId="{5F5344E5-D6A5-4B7B-AEDA-13D2D6A91C44}" type="presParOf" srcId="{D04A4863-5B68-4564-B0B5-6379DA1B7658}" destId="{7C10CA05-4E79-4179-8318-0E5641E8EC46}" srcOrd="4" destOrd="0" presId="urn:microsoft.com/office/officeart/2005/8/layout/vProcess5"/>
    <dgm:cxn modelId="{CBC3B74C-F60D-447F-93E7-600531DD75FB}" type="presParOf" srcId="{D04A4863-5B68-4564-B0B5-6379DA1B7658}" destId="{A4F2A111-E9B0-402B-9FB5-6D9AE1E48360}" srcOrd="5" destOrd="0" presId="urn:microsoft.com/office/officeart/2005/8/layout/vProcess5"/>
    <dgm:cxn modelId="{42432C02-A71D-41C2-AB2A-8BB98E98A818}" type="presParOf" srcId="{D04A4863-5B68-4564-B0B5-6379DA1B7658}" destId="{44FD895A-3604-4769-8A4F-FA135F3E49EF}" srcOrd="6" destOrd="0" presId="urn:microsoft.com/office/officeart/2005/8/layout/vProcess5"/>
    <dgm:cxn modelId="{7BCB9D97-38D9-4D1E-8B97-59AB7488221C}" type="presParOf" srcId="{D04A4863-5B68-4564-B0B5-6379DA1B7658}" destId="{D49DE57E-FD7A-4F19-B2AB-10B9B7F496E0}" srcOrd="7" destOrd="0" presId="urn:microsoft.com/office/officeart/2005/8/layout/vProcess5"/>
    <dgm:cxn modelId="{43D08413-38DB-4B2D-B69A-3D85B9AA9626}" type="presParOf" srcId="{D04A4863-5B68-4564-B0B5-6379DA1B7658}" destId="{DB0CD669-E36A-4D90-A39F-EA4F481E9143}" srcOrd="8" destOrd="0" presId="urn:microsoft.com/office/officeart/2005/8/layout/vProcess5"/>
    <dgm:cxn modelId="{CC3398B8-30AE-4E1E-BEA7-4B8FF7141EAB}" type="presParOf" srcId="{D04A4863-5B68-4564-B0B5-6379DA1B7658}" destId="{79F895C8-C564-4F53-A1D5-EDEF011E9EDB}" srcOrd="9" destOrd="0" presId="urn:microsoft.com/office/officeart/2005/8/layout/vProcess5"/>
    <dgm:cxn modelId="{355B1BB5-40CE-4AAC-8161-E7E86F8248B3}" type="presParOf" srcId="{D04A4863-5B68-4564-B0B5-6379DA1B7658}" destId="{719C47B4-9E66-4682-86B3-76957115F086}" srcOrd="10" destOrd="0" presId="urn:microsoft.com/office/officeart/2005/8/layout/vProcess5"/>
    <dgm:cxn modelId="{C6321AD1-FA4B-41CC-8AE6-68E8312DFAD7}" type="presParOf" srcId="{D04A4863-5B68-4564-B0B5-6379DA1B7658}" destId="{017BB00E-005C-44FB-8743-0F8E1A382BCB}" srcOrd="11" destOrd="0" presId="urn:microsoft.com/office/officeart/2005/8/layout/vProcess5"/>
    <dgm:cxn modelId="{F3492055-B36A-4906-9CAE-7E719B63E361}" type="presParOf" srcId="{D04A4863-5B68-4564-B0B5-6379DA1B7658}" destId="{B89A2A26-097F-43FC-8554-6086BA630530}" srcOrd="12" destOrd="0" presId="urn:microsoft.com/office/officeart/2005/8/layout/vProcess5"/>
    <dgm:cxn modelId="{F4C73084-3128-471B-9621-F3EB759D243E}" type="presParOf" srcId="{D04A4863-5B68-4564-B0B5-6379DA1B7658}" destId="{2DC03DD2-94AA-4E72-BB73-631C16A72A04}" srcOrd="13" destOrd="0" presId="urn:microsoft.com/office/officeart/2005/8/layout/vProcess5"/>
    <dgm:cxn modelId="{707EE62A-15AD-4486-8E0E-77CA0B971D67}" type="presParOf" srcId="{D04A4863-5B68-4564-B0B5-6379DA1B7658}" destId="{3E29B13B-F4FA-4098-80D2-73AE5842C6BA}"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8F0D75-E3A3-4292-BD0A-6C28C0AE88A9}">
      <dsp:nvSpPr>
        <dsp:cNvPr id="0" name=""/>
        <dsp:cNvSpPr/>
      </dsp:nvSpPr>
      <dsp:spPr>
        <a:xfrm>
          <a:off x="0" y="0"/>
          <a:ext cx="5750052" cy="877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t>Canute (Cnut) the Great</a:t>
          </a:r>
          <a:endParaRPr lang="en-US" sz="2200" b="1" kern="1200" dirty="0"/>
        </a:p>
        <a:p>
          <a:pPr marL="171450" lvl="1" indent="-171450" algn="l" defTabSz="755650">
            <a:lnSpc>
              <a:spcPct val="90000"/>
            </a:lnSpc>
            <a:spcBef>
              <a:spcPct val="0"/>
            </a:spcBef>
            <a:spcAft>
              <a:spcPct val="15000"/>
            </a:spcAft>
            <a:buChar char="••"/>
          </a:pPr>
          <a:r>
            <a:rPr lang="en-US" sz="1700" kern="1200" dirty="0" smtClean="0"/>
            <a:t>Reigned 1016-1035</a:t>
          </a:r>
          <a:endParaRPr lang="en-US" sz="1700" kern="1200" dirty="0"/>
        </a:p>
      </dsp:txBody>
      <dsp:txXfrm>
        <a:off x="0" y="0"/>
        <a:ext cx="4752177" cy="877252"/>
      </dsp:txXfrm>
    </dsp:sp>
    <dsp:sp modelId="{78AA6F21-1713-4A08-AD33-3FEAB2CCD27C}">
      <dsp:nvSpPr>
        <dsp:cNvPr id="0" name=""/>
        <dsp:cNvSpPr/>
      </dsp:nvSpPr>
      <dsp:spPr>
        <a:xfrm>
          <a:off x="429387" y="999093"/>
          <a:ext cx="5750052" cy="877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t>Harold </a:t>
          </a:r>
          <a:r>
            <a:rPr lang="en-US" sz="2200" b="1" kern="1200" dirty="0" err="1" smtClean="0"/>
            <a:t>Harefoot</a:t>
          </a:r>
          <a:r>
            <a:rPr lang="en-US" sz="2200" b="1" kern="1200" dirty="0" smtClean="0"/>
            <a:t> (Harold I)</a:t>
          </a:r>
          <a:endParaRPr lang="en-US" sz="2200" b="1" kern="1200" dirty="0"/>
        </a:p>
        <a:p>
          <a:pPr marL="171450" lvl="1" indent="-171450" algn="l" defTabSz="755650">
            <a:lnSpc>
              <a:spcPct val="90000"/>
            </a:lnSpc>
            <a:spcBef>
              <a:spcPct val="0"/>
            </a:spcBef>
            <a:spcAft>
              <a:spcPct val="15000"/>
            </a:spcAft>
            <a:buChar char="••"/>
          </a:pPr>
          <a:r>
            <a:rPr lang="en-US" sz="1700" kern="1200" dirty="0" smtClean="0"/>
            <a:t>Reigned 1035-1040</a:t>
          </a:r>
          <a:endParaRPr lang="en-US" sz="1700" kern="1200" dirty="0"/>
        </a:p>
      </dsp:txBody>
      <dsp:txXfrm>
        <a:off x="429387" y="999093"/>
        <a:ext cx="4750450" cy="877252"/>
      </dsp:txXfrm>
    </dsp:sp>
    <dsp:sp modelId="{DE035472-B868-46E0-8487-27A80BA46876}">
      <dsp:nvSpPr>
        <dsp:cNvPr id="0" name=""/>
        <dsp:cNvSpPr/>
      </dsp:nvSpPr>
      <dsp:spPr>
        <a:xfrm>
          <a:off x="858774" y="1998186"/>
          <a:ext cx="5750052" cy="877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err="1" smtClean="0"/>
            <a:t>Harthacnut</a:t>
          </a:r>
          <a:endParaRPr lang="en-US" sz="2200" b="1" kern="1200" dirty="0"/>
        </a:p>
        <a:p>
          <a:pPr marL="171450" lvl="1" indent="-171450" algn="l" defTabSz="755650">
            <a:lnSpc>
              <a:spcPct val="90000"/>
            </a:lnSpc>
            <a:spcBef>
              <a:spcPct val="0"/>
            </a:spcBef>
            <a:spcAft>
              <a:spcPct val="15000"/>
            </a:spcAft>
            <a:buChar char="••"/>
          </a:pPr>
          <a:r>
            <a:rPr lang="en-US" sz="1700" kern="1200" dirty="0" smtClean="0"/>
            <a:t>Reigned 1040-1042</a:t>
          </a:r>
          <a:endParaRPr lang="en-US" sz="1700" kern="1200" dirty="0"/>
        </a:p>
      </dsp:txBody>
      <dsp:txXfrm>
        <a:off x="858774" y="1998186"/>
        <a:ext cx="4750450" cy="877252"/>
      </dsp:txXfrm>
    </dsp:sp>
    <dsp:sp modelId="{7C10CA05-4E79-4179-8318-0E5641E8EC46}">
      <dsp:nvSpPr>
        <dsp:cNvPr id="0" name=""/>
        <dsp:cNvSpPr/>
      </dsp:nvSpPr>
      <dsp:spPr>
        <a:xfrm>
          <a:off x="1288161" y="2997279"/>
          <a:ext cx="5750052" cy="877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t>Edward the Confessor</a:t>
          </a:r>
          <a:endParaRPr lang="en-US" sz="2200" b="1" kern="1200" dirty="0"/>
        </a:p>
        <a:p>
          <a:pPr marL="171450" lvl="1" indent="-171450" algn="l" defTabSz="755650">
            <a:lnSpc>
              <a:spcPct val="90000"/>
            </a:lnSpc>
            <a:spcBef>
              <a:spcPct val="0"/>
            </a:spcBef>
            <a:spcAft>
              <a:spcPct val="15000"/>
            </a:spcAft>
            <a:buChar char="••"/>
          </a:pPr>
          <a:r>
            <a:rPr lang="en-US" sz="1700" kern="1200" dirty="0" smtClean="0"/>
            <a:t>Reigned 1042-1066</a:t>
          </a:r>
          <a:endParaRPr lang="en-US" sz="1700" kern="1200" dirty="0"/>
        </a:p>
      </dsp:txBody>
      <dsp:txXfrm>
        <a:off x="1288161" y="2997279"/>
        <a:ext cx="4750450" cy="877252"/>
      </dsp:txXfrm>
    </dsp:sp>
    <dsp:sp modelId="{A4F2A111-E9B0-402B-9FB5-6D9AE1E48360}">
      <dsp:nvSpPr>
        <dsp:cNvPr id="0" name=""/>
        <dsp:cNvSpPr/>
      </dsp:nvSpPr>
      <dsp:spPr>
        <a:xfrm>
          <a:off x="1717548" y="3996372"/>
          <a:ext cx="5750052" cy="877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t>Harold </a:t>
          </a:r>
          <a:r>
            <a:rPr lang="en-US" sz="2200" b="1" kern="1200" dirty="0" err="1" smtClean="0"/>
            <a:t>Godwinson</a:t>
          </a:r>
          <a:r>
            <a:rPr lang="en-US" sz="2200" b="1" kern="1200" dirty="0" smtClean="0"/>
            <a:t> (Harold II)</a:t>
          </a:r>
          <a:endParaRPr lang="en-US" sz="2200" b="1" kern="1200" dirty="0"/>
        </a:p>
        <a:p>
          <a:pPr marL="171450" lvl="1" indent="-171450" algn="l" defTabSz="755650">
            <a:lnSpc>
              <a:spcPct val="90000"/>
            </a:lnSpc>
            <a:spcBef>
              <a:spcPct val="0"/>
            </a:spcBef>
            <a:spcAft>
              <a:spcPct val="15000"/>
            </a:spcAft>
            <a:buChar char="••"/>
          </a:pPr>
          <a:r>
            <a:rPr lang="en-US" sz="1700" kern="1200" dirty="0" smtClean="0"/>
            <a:t>Reigned January-October, 1066</a:t>
          </a:r>
          <a:endParaRPr lang="en-US" sz="1700" kern="1200" dirty="0"/>
        </a:p>
      </dsp:txBody>
      <dsp:txXfrm>
        <a:off x="1717548" y="3996372"/>
        <a:ext cx="4750450" cy="877252"/>
      </dsp:txXfrm>
    </dsp:sp>
    <dsp:sp modelId="{44FD895A-3604-4769-8A4F-FA135F3E49EF}">
      <dsp:nvSpPr>
        <dsp:cNvPr id="0" name=""/>
        <dsp:cNvSpPr/>
      </dsp:nvSpPr>
      <dsp:spPr>
        <a:xfrm>
          <a:off x="5179837" y="640881"/>
          <a:ext cx="570214" cy="57021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5179837" y="640881"/>
        <a:ext cx="570214" cy="570214"/>
      </dsp:txXfrm>
    </dsp:sp>
    <dsp:sp modelId="{D49DE57E-FD7A-4F19-B2AB-10B9B7F496E0}">
      <dsp:nvSpPr>
        <dsp:cNvPr id="0" name=""/>
        <dsp:cNvSpPr/>
      </dsp:nvSpPr>
      <dsp:spPr>
        <a:xfrm>
          <a:off x="5609224" y="1639974"/>
          <a:ext cx="570214" cy="57021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5609224" y="1639974"/>
        <a:ext cx="570214" cy="570214"/>
      </dsp:txXfrm>
    </dsp:sp>
    <dsp:sp modelId="{DB0CD669-E36A-4D90-A39F-EA4F481E9143}">
      <dsp:nvSpPr>
        <dsp:cNvPr id="0" name=""/>
        <dsp:cNvSpPr/>
      </dsp:nvSpPr>
      <dsp:spPr>
        <a:xfrm>
          <a:off x="6038611" y="2624447"/>
          <a:ext cx="570214" cy="57021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6038611" y="2624447"/>
        <a:ext cx="570214" cy="570214"/>
      </dsp:txXfrm>
    </dsp:sp>
    <dsp:sp modelId="{79F895C8-C564-4F53-A1D5-EDEF011E9EDB}">
      <dsp:nvSpPr>
        <dsp:cNvPr id="0" name=""/>
        <dsp:cNvSpPr/>
      </dsp:nvSpPr>
      <dsp:spPr>
        <a:xfrm>
          <a:off x="6467998" y="3633287"/>
          <a:ext cx="570214" cy="57021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6467998" y="3633287"/>
        <a:ext cx="570214" cy="57021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5933C94-F50B-4297-BC75-D86E2CC50570}" type="datetimeFigureOut">
              <a:rPr lang="en-US"/>
              <a:pPr>
                <a:defRPr/>
              </a:pPr>
              <a:t>3/24/2011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FE0B5D9-0CC7-47E6-868D-A64A721B611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Map courtesy of Wikipedia: http://upload.wikimedia.org/wikipedia/commons/thumb/e/ee/Roman_Roads_in_Britannia.svg/2000px-Roman_Roads_in_Britannia.svg.png</a:t>
            </a: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0E14DD-EE11-4DF3-8F75-CAB6E0AA2046}" type="slidenum">
              <a:rPr lang="en-US">
                <a:cs typeface="Arial" pitchFamily="34" charset="0"/>
              </a:rPr>
              <a:pPr fontAlgn="base">
                <a:spcBef>
                  <a:spcPct val="0"/>
                </a:spcBef>
                <a:spcAft>
                  <a:spcPct val="0"/>
                </a:spcAft>
              </a:pPr>
              <a:t>2</a:t>
            </a:fld>
            <a:endParaRPr lang="en-US">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Notes for the Teacher:  When the “rotten boroughs” of the 19</a:t>
            </a:r>
            <a:r>
              <a:rPr lang="en-US" baseline="30000" smtClean="0"/>
              <a:t>th</a:t>
            </a:r>
            <a:r>
              <a:rPr lang="en-US" smtClean="0"/>
              <a:t> century are later explained to students, the importance of including this seemingly supplemental borough/burgess information here will be evident.</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7F4310-D849-476E-BDB2-CF8714001B7A}" type="slidenum">
              <a:rPr lang="en-US">
                <a:cs typeface="Arial" pitchFamily="34" charset="0"/>
              </a:rPr>
              <a:pPr fontAlgn="base">
                <a:spcBef>
                  <a:spcPct val="0"/>
                </a:spcBef>
                <a:spcAft>
                  <a:spcPct val="0"/>
                </a:spcAft>
              </a:pPr>
              <a:t>13</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Image courtesy of Wikipedia: http://upload.wikimedia.org/wikipedia/commons/7/77/Sutton.hoo.helmet.jpg</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E9F2C7-B15C-4195-A558-44E59D1C74C5}" type="slidenum">
              <a:rPr lang="en-US">
                <a:cs typeface="Arial" pitchFamily="34" charset="0"/>
              </a:rPr>
              <a:pPr fontAlgn="base">
                <a:spcBef>
                  <a:spcPct val="0"/>
                </a:spcBef>
                <a:spcAft>
                  <a:spcPct val="0"/>
                </a:spcAft>
              </a:pPr>
              <a:t>3</a:t>
            </a:fld>
            <a:endParaRPr lang="en-US">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Image courtesy of Wikipedia: http://upload.wikimedia.org/wikipedia/commons/thumb/e/ee/Britain_peoples_circa_600.svg/1000px-Britain_peoples_circa_600.svg.png</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89D9DE-3CFA-49B1-BA74-3F95F7E92075}" type="slidenum">
              <a:rPr lang="en-US">
                <a:cs typeface="Arial" pitchFamily="34" charset="0"/>
              </a:rPr>
              <a:pPr fontAlgn="base">
                <a:spcBef>
                  <a:spcPct val="0"/>
                </a:spcBef>
                <a:spcAft>
                  <a:spcPct val="0"/>
                </a:spcAft>
              </a:pPr>
              <a:t>4</a:t>
            </a:fld>
            <a:endParaRPr lang="en-US">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Notes for the teacher: </a:t>
            </a:r>
            <a:r>
              <a:rPr lang="en-US" i="1" smtClean="0"/>
              <a:t>Shire</a:t>
            </a:r>
            <a:r>
              <a:rPr lang="en-US" smtClean="0"/>
              <a:t> is Old English, related to the word </a:t>
            </a:r>
            <a:r>
              <a:rPr lang="en-US" i="1" smtClean="0"/>
              <a:t>shear</a:t>
            </a:r>
            <a:r>
              <a:rPr lang="en-US" smtClean="0"/>
              <a:t>, meaning to rip or divide; in this case, England was divided into shires. The word </a:t>
            </a:r>
            <a:r>
              <a:rPr lang="en-US" i="1" smtClean="0"/>
              <a:t>county</a:t>
            </a:r>
            <a:r>
              <a:rPr lang="en-US" smtClean="0"/>
              <a:t>, a French word, was used in place of </a:t>
            </a:r>
            <a:r>
              <a:rPr lang="en-US" i="1" smtClean="0"/>
              <a:t>shire </a:t>
            </a:r>
            <a:r>
              <a:rPr lang="en-US" smtClean="0"/>
              <a:t>after the French-speaking Normans invaded England in 1066.  This background (a review if this material was covered while studying the Middle Ages) is important because it illustrates the development of a centralized government, and because burgesses, wealthy commoners representing the boroughs, were a crucial part of the Model Parliament.</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24929F-AC86-482D-9EB9-205575141F3B}" type="slidenum">
              <a:rPr lang="en-US">
                <a:cs typeface="Arial" pitchFamily="34" charset="0"/>
              </a:rPr>
              <a:pPr fontAlgn="base">
                <a:spcBef>
                  <a:spcPct val="0"/>
                </a:spcBef>
                <a:spcAft>
                  <a:spcPct val="0"/>
                </a:spcAft>
              </a:pPr>
              <a:t>5</a:t>
            </a:fld>
            <a:endParaRPr lang="en-US">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Image courtesy of Wikipedia: http://upload.wikimedia.org/wikipedia/commons/3/37/England-878ad.jpg</a:t>
            </a:r>
          </a:p>
          <a:p>
            <a:pPr>
              <a:spcBef>
                <a:spcPct val="0"/>
              </a:spcBef>
            </a:pPr>
            <a:r>
              <a:rPr lang="en-US" smtClean="0"/>
              <a:t>Danish law was essentially the same as Anglo-Saxon law.  The </a:t>
            </a:r>
            <a:r>
              <a:rPr lang="en-US" i="1" smtClean="0"/>
              <a:t>weregeld</a:t>
            </a:r>
            <a:r>
              <a:rPr lang="en-US" smtClean="0"/>
              <a:t> ended as it was replaced with capital punishment towards the end of the Middle Ages.  However, historians and legal scholars argue that it stuck around in common law, in the form of wrongful death lawsuits.</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2F6CC5-B096-4ED4-9F26-09F19514621F}" type="slidenum">
              <a:rPr lang="en-US">
                <a:cs typeface="Arial" pitchFamily="34" charset="0"/>
              </a:rPr>
              <a:pPr fontAlgn="base">
                <a:spcBef>
                  <a:spcPct val="0"/>
                </a:spcBef>
                <a:spcAft>
                  <a:spcPct val="0"/>
                </a:spcAft>
              </a:pPr>
              <a:t>6</a:t>
            </a:fld>
            <a:endParaRPr lang="en-US">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Notes for the Teacher: Again, a lot of this is basic review of the Middle Ages.  It is important in terms of government centralization because the lords established under William I owed complete loyalty to him.  It is also important to point out to students that this is the time when the English language as we know it began to develop.</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1B3762-0D72-42E6-B6F1-3264F8F3A70C}" type="slidenum">
              <a:rPr lang="en-US">
                <a:cs typeface="Arial" pitchFamily="34" charset="0"/>
              </a:rPr>
              <a:pPr fontAlgn="base">
                <a:spcBef>
                  <a:spcPct val="0"/>
                </a:spcBef>
                <a:spcAft>
                  <a:spcPct val="0"/>
                </a:spcAft>
              </a:pPr>
              <a:t>8</a:t>
            </a:fld>
            <a:endParaRPr lang="en-US">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Notes for the Teacher: The development of common law is important for understanding law (especially tort law) in the United States.  It should be pointed out to students that because judges were appointed by the king (central government) and traveled throughout England, the common law these judges developed was not specific to particular areas.</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BDDFB8-B7EE-4412-B32F-16168A1F62DB}" type="slidenum">
              <a:rPr lang="en-US">
                <a:cs typeface="Arial" pitchFamily="34" charset="0"/>
              </a:rPr>
              <a:pPr fontAlgn="base">
                <a:spcBef>
                  <a:spcPct val="0"/>
                </a:spcBef>
                <a:spcAft>
                  <a:spcPct val="0"/>
                </a:spcAft>
              </a:pPr>
              <a:t>10</a:t>
            </a:fld>
            <a:endParaRPr lang="en-US">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Notes for the Teacher: Tying King John to the medieval tales of Robin Hood explains the character and policies of King John in a way that students quickly understand, since most everyone is aware of the Robin Hood stories. </a:t>
            </a: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5FF165-0E45-4BDA-A9D1-C278EB19894B}" type="slidenum">
              <a:rPr lang="en-US">
                <a:cs typeface="Arial" pitchFamily="34" charset="0"/>
              </a:rPr>
              <a:pPr fontAlgn="base">
                <a:spcBef>
                  <a:spcPct val="0"/>
                </a:spcBef>
                <a:spcAft>
                  <a:spcPct val="0"/>
                </a:spcAft>
              </a:pPr>
              <a:t>11</a:t>
            </a:fld>
            <a:endParaRPr lang="en-US">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Image courtesy of Wikipedia: http://upload.wikimedia.org/wikipedia/commons/0/02/Magna_Carta.jpg  </a:t>
            </a:r>
          </a:p>
          <a:p>
            <a:pPr>
              <a:spcBef>
                <a:spcPct val="0"/>
              </a:spcBef>
            </a:pPr>
            <a:endParaRPr lang="en-US" smtClean="0"/>
          </a:p>
          <a:p>
            <a:pPr>
              <a:spcBef>
                <a:spcPct val="0"/>
              </a:spcBef>
            </a:pPr>
            <a:r>
              <a:rPr lang="en-US" smtClean="0"/>
              <a:t>Notes for the Teacher: In many ways, the development of parliamentary democracy in England is the struggle between the monarchy, nobility, and commoners for power.  The extension of rights and power to one group typically followed some sort of crisis or boiling point, with power extended to a group to either keep another group or person from holding power, or to gain political loyalty from the empowered group.  Although discussions of this concept can become rather cynical, it is likewise condescending to tell students that power-sharing and empowerment have occurred historically through altruistic handholding.</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7625CC-82F9-4F2D-87BF-E7BD32C5FAA8}" type="slidenum">
              <a:rPr lang="en-US">
                <a:cs typeface="Arial" pitchFamily="34" charset="0"/>
              </a:rPr>
              <a:pPr fontAlgn="base">
                <a:spcBef>
                  <a:spcPct val="0"/>
                </a:spcBef>
                <a:spcAft>
                  <a:spcPct val="0"/>
                </a:spcAft>
              </a:pPr>
              <a:t>12</a:t>
            </a:fld>
            <a:endParaRPr 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Straight Connector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B13A29FC-5328-4BC7-B601-87F32E4A0D7B}" type="datetimeFigureOut">
              <a:rPr lang="en-US"/>
              <a:pPr>
                <a:defRPr/>
              </a:pPr>
              <a:t>3/24/2011</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E2B26821-BA69-40C1-ACBD-7578581D1CB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BA07B44-14F8-4112-BE9A-9790840DEFA8}" type="datetimeFigureOut">
              <a:rPr lang="en-US"/>
              <a:pPr>
                <a:defRPr/>
              </a:pPr>
              <a:t>3/24/2011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5BAEA4B-B4C5-4382-B3FA-4B87D62BA15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C0A74E9-C16A-4E5A-B1E9-6CDA10260683}" type="datetimeFigureOut">
              <a:rPr lang="en-US"/>
              <a:pPr>
                <a:defRPr/>
              </a:pPr>
              <a:t>3/24/2011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A943A98-205C-41DB-ADA5-D14B6B6BD4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805DDE77-475E-434E-A27E-9BB25426E2AE}" type="datetimeFigureOut">
              <a:rPr lang="en-US"/>
              <a:pPr>
                <a:defRPr/>
              </a:pPr>
              <a:t>3/24/2011</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52370888-2A84-43E2-9C47-48763C509344}"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88903A39-162E-4D7D-AB57-825E814312F7}" type="datetimeFigureOut">
              <a:rPr lang="en-US"/>
              <a:pPr>
                <a:defRPr/>
              </a:pPr>
              <a:t>3/24/2011</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1309DD98-59BC-43BB-9DE6-E8BE256BAD2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C15B580-81B0-4E46-B73A-476844F78649}" type="datetimeFigureOut">
              <a:rPr lang="en-US"/>
              <a:pPr>
                <a:defRPr/>
              </a:pPr>
              <a:t>3/24/2011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AB761C8-AB30-4344-8052-CCDE8245971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F051BEE4-A976-48D2-BBDC-8E79FDA74EFD}" type="datetimeFigureOut">
              <a:rPr lang="en-US"/>
              <a:pPr>
                <a:defRPr/>
              </a:pPr>
              <a:t>3/24/2011</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845A34FA-580B-47A3-A481-DF503C07CF8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1D1059CC-C0EC-494F-A0AC-188473FA4483}" type="datetimeFigureOut">
              <a:rPr lang="en-US"/>
              <a:pPr>
                <a:defRPr/>
              </a:pPr>
              <a:t>3/24/2011</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B76DE01C-3345-4105-A7BE-1F78FB5969C6}"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0730757-52BB-473A-8612-51110E21F7BE}" type="datetimeFigureOut">
              <a:rPr lang="en-US"/>
              <a:pPr>
                <a:defRPr/>
              </a:pPr>
              <a:t>3/24/2011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CD2897EB-A866-465E-969C-8A1C4486B46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Straight Connector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Oval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261E6C1F-B008-478F-A80B-51790B4EA7CA}" type="datetimeFigureOut">
              <a:rPr lang="en-US"/>
              <a:pPr>
                <a:defRPr/>
              </a:pPr>
              <a:t>3/24/2011</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942A524F-5091-4278-9E6E-E184CD781559}"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Oval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Straight Connector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D0A68DFD-6267-4366-9922-E3BC8306E245}" type="datetimeFigureOut">
              <a:rPr lang="en-US"/>
              <a:pPr>
                <a:defRPr/>
              </a:pPr>
              <a:t>3/24/2011</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A3E0F968-5C47-4D22-9473-8EB3338BDAA9}"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cs typeface="+mn-cs"/>
              </a:defRPr>
            </a:lvl1pPr>
          </a:lstStyle>
          <a:p>
            <a:pPr>
              <a:defRPr/>
            </a:pPr>
            <a:fld id="{F9130EE4-9B69-4650-8C64-167C38AAD8D2}" type="datetimeFigureOut">
              <a:rPr lang="en-US"/>
              <a:pPr>
                <a:defRPr/>
              </a:pPr>
              <a:t>3/24/2011</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pPr>
              <a:defRPr/>
            </a:pPr>
            <a:fld id="{F04A4CA5-07AF-429B-B27B-CBD9356DC3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7" r:id="rId4"/>
    <p:sldLayoutId id="2147483668" r:id="rId5"/>
    <p:sldLayoutId id="2147483675" r:id="rId6"/>
    <p:sldLayoutId id="2147483669" r:id="rId7"/>
    <p:sldLayoutId id="2147483676" r:id="rId8"/>
    <p:sldLayoutId id="2147483677" r:id="rId9"/>
    <p:sldLayoutId id="2147483670" r:id="rId10"/>
    <p:sldLayoutId id="2147483671"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Annual Condensed"/>
        </a:defRPr>
      </a:lvl2pPr>
      <a:lvl3pPr algn="l" rtl="0" fontAlgn="base">
        <a:spcBef>
          <a:spcPct val="0"/>
        </a:spcBef>
        <a:spcAft>
          <a:spcPct val="0"/>
        </a:spcAft>
        <a:defRPr sz="3000">
          <a:solidFill>
            <a:schemeClr val="tx2"/>
          </a:solidFill>
          <a:latin typeface="Annual Condensed"/>
        </a:defRPr>
      </a:lvl3pPr>
      <a:lvl4pPr algn="l" rtl="0" fontAlgn="base">
        <a:spcBef>
          <a:spcPct val="0"/>
        </a:spcBef>
        <a:spcAft>
          <a:spcPct val="0"/>
        </a:spcAft>
        <a:defRPr sz="3000">
          <a:solidFill>
            <a:schemeClr val="tx2"/>
          </a:solidFill>
          <a:latin typeface="Annual Condensed"/>
        </a:defRPr>
      </a:lvl4pPr>
      <a:lvl5pPr algn="l" rtl="0" fontAlgn="base">
        <a:spcBef>
          <a:spcPct val="0"/>
        </a:spcBef>
        <a:spcAft>
          <a:spcPct val="0"/>
        </a:spcAft>
        <a:defRPr sz="3000">
          <a:solidFill>
            <a:schemeClr val="tx2"/>
          </a:solidFill>
          <a:latin typeface="Annual Condensed"/>
        </a:defRPr>
      </a:lvl5pPr>
      <a:lvl6pPr marL="457200" algn="l" rtl="0" fontAlgn="base">
        <a:spcBef>
          <a:spcPct val="0"/>
        </a:spcBef>
        <a:spcAft>
          <a:spcPct val="0"/>
        </a:spcAft>
        <a:defRPr sz="3000">
          <a:solidFill>
            <a:schemeClr val="tx2"/>
          </a:solidFill>
          <a:latin typeface="Annual Condensed"/>
        </a:defRPr>
      </a:lvl6pPr>
      <a:lvl7pPr marL="914400" algn="l" rtl="0" fontAlgn="base">
        <a:spcBef>
          <a:spcPct val="0"/>
        </a:spcBef>
        <a:spcAft>
          <a:spcPct val="0"/>
        </a:spcAft>
        <a:defRPr sz="3000">
          <a:solidFill>
            <a:schemeClr val="tx2"/>
          </a:solidFill>
          <a:latin typeface="Annual Condensed"/>
        </a:defRPr>
      </a:lvl7pPr>
      <a:lvl8pPr marL="1371600" algn="l" rtl="0" fontAlgn="base">
        <a:spcBef>
          <a:spcPct val="0"/>
        </a:spcBef>
        <a:spcAft>
          <a:spcPct val="0"/>
        </a:spcAft>
        <a:defRPr sz="3000">
          <a:solidFill>
            <a:schemeClr val="tx2"/>
          </a:solidFill>
          <a:latin typeface="Annual Condensed"/>
        </a:defRPr>
      </a:lvl8pPr>
      <a:lvl9pPr marL="1828800" algn="l" rtl="0" fontAlgn="base">
        <a:spcBef>
          <a:spcPct val="0"/>
        </a:spcBef>
        <a:spcAft>
          <a:spcPct val="0"/>
        </a:spcAft>
        <a:defRPr sz="3000">
          <a:solidFill>
            <a:schemeClr val="tx2"/>
          </a:solidFill>
          <a:latin typeface="Annual Condensed"/>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4471A6"/>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B2C1DB"/>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DCB3B2"/>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172200" cy="3646488"/>
          </a:xfrm>
        </p:spPr>
        <p:txBody>
          <a:bodyPr>
            <a:noAutofit/>
          </a:bodyPr>
          <a:lstStyle/>
          <a:p>
            <a:pPr fontAlgn="auto">
              <a:spcAft>
                <a:spcPts val="0"/>
              </a:spcAft>
              <a:defRPr/>
            </a:pPr>
            <a:r>
              <a:rPr lang="en-US" sz="6600" dirty="0" smtClean="0"/>
              <a:t>Government in Britannia from the Romans to the Model Parliament</a:t>
            </a:r>
            <a:endParaRPr lang="en-US" sz="6600" dirty="0"/>
          </a:p>
        </p:txBody>
      </p:sp>
      <p:sp>
        <p:nvSpPr>
          <p:cNvPr id="14338" name="Subtitle 2"/>
          <p:cNvSpPr>
            <a:spLocks noGrp="1"/>
          </p:cNvSpPr>
          <p:nvPr>
            <p:ph type="subTitle" idx="1"/>
          </p:nvPr>
        </p:nvSpPr>
        <p:spPr>
          <a:xfrm>
            <a:off x="2286000" y="5715000"/>
            <a:ext cx="6172200" cy="660400"/>
          </a:xfrm>
        </p:spPr>
        <p:txBody>
          <a:bodyPr/>
          <a:lstStyle/>
          <a:p>
            <a:r>
              <a:rPr lang="en-US" sz="1200" smtClean="0"/>
              <a:t>© Student Handouts, Inc.</a:t>
            </a:r>
          </a:p>
          <a:p>
            <a:r>
              <a:rPr lang="en-US" sz="1200" smtClean="0"/>
              <a:t>www.studenthandouts.com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t>Henry II </a:t>
            </a:r>
            <a:r>
              <a:rPr lang="en-US" dirty="0" smtClean="0"/>
              <a:t>(Ruled England, 1154-1189)</a:t>
            </a:r>
            <a:endParaRPr lang="en-US" dirty="0"/>
          </a:p>
        </p:txBody>
      </p:sp>
      <p:sp>
        <p:nvSpPr>
          <p:cNvPr id="29698" name="Content Placeholder 2"/>
          <p:cNvSpPr>
            <a:spLocks noGrp="1"/>
          </p:cNvSpPr>
          <p:nvPr>
            <p:ph sz="quarter" idx="1"/>
          </p:nvPr>
        </p:nvSpPr>
        <p:spPr>
          <a:xfrm>
            <a:off x="457200" y="1600200"/>
            <a:ext cx="7467600" cy="5105400"/>
          </a:xfrm>
        </p:spPr>
        <p:txBody>
          <a:bodyPr/>
          <a:lstStyle/>
          <a:p>
            <a:r>
              <a:rPr lang="en-US" b="1" smtClean="0"/>
              <a:t>Henry II </a:t>
            </a:r>
            <a:r>
              <a:rPr lang="en-US" smtClean="0"/>
              <a:t>married </a:t>
            </a:r>
            <a:r>
              <a:rPr lang="en-US" b="1" smtClean="0"/>
              <a:t>Eleanor of Aquitaine</a:t>
            </a:r>
          </a:p>
          <a:p>
            <a:pPr lvl="1"/>
            <a:r>
              <a:rPr lang="en-US" smtClean="0"/>
              <a:t>Added </a:t>
            </a:r>
            <a:r>
              <a:rPr lang="en-US" b="1" smtClean="0"/>
              <a:t>Aquitaine</a:t>
            </a:r>
            <a:r>
              <a:rPr lang="en-US" smtClean="0"/>
              <a:t> to his lands in </a:t>
            </a:r>
            <a:r>
              <a:rPr lang="en-US" b="1" smtClean="0"/>
              <a:t>France</a:t>
            </a:r>
          </a:p>
          <a:p>
            <a:r>
              <a:rPr lang="en-US" smtClean="0"/>
              <a:t>Henry II’s development of the English legal system</a:t>
            </a:r>
          </a:p>
          <a:p>
            <a:pPr lvl="1"/>
            <a:r>
              <a:rPr lang="en-US" b="1" smtClean="0"/>
              <a:t>Circuit courts</a:t>
            </a:r>
          </a:p>
          <a:p>
            <a:pPr lvl="2"/>
            <a:r>
              <a:rPr lang="en-US" b="1" smtClean="0"/>
              <a:t>Royal judges </a:t>
            </a:r>
            <a:r>
              <a:rPr lang="en-US" smtClean="0"/>
              <a:t>visited each part of the realm at least once a year</a:t>
            </a:r>
          </a:p>
          <a:p>
            <a:pPr lvl="2"/>
            <a:r>
              <a:rPr lang="en-US" smtClean="0"/>
              <a:t>These royal judges heard legal cases and collected taxes</a:t>
            </a:r>
          </a:p>
          <a:p>
            <a:pPr lvl="2"/>
            <a:r>
              <a:rPr lang="en-US" smtClean="0"/>
              <a:t>Slowly, these judges started creating </a:t>
            </a:r>
            <a:r>
              <a:rPr lang="en-US" b="1" smtClean="0"/>
              <a:t>common law </a:t>
            </a:r>
            <a:r>
              <a:rPr lang="en-US" smtClean="0"/>
              <a:t>throughout the realm by using common sense and establishing precedent</a:t>
            </a:r>
          </a:p>
          <a:p>
            <a:pPr lvl="1"/>
            <a:r>
              <a:rPr lang="en-US" b="1" smtClean="0"/>
              <a:t>Jury system</a:t>
            </a:r>
          </a:p>
          <a:p>
            <a:pPr lvl="2"/>
            <a:r>
              <a:rPr lang="en-US" smtClean="0"/>
              <a:t>No more trial by combat, etc.</a:t>
            </a:r>
          </a:p>
          <a:p>
            <a:pPr lvl="2"/>
            <a:r>
              <a:rPr lang="en-US" smtClean="0"/>
              <a:t>Loyal, respected citizens  (men) who knew the parties in a dispute answered the judge’s questions regarding the case</a:t>
            </a:r>
          </a:p>
          <a:p>
            <a:pPr lvl="2"/>
            <a:r>
              <a:rPr lang="en-US" smtClean="0"/>
              <a:t>Juries became extremely popular and spread</a:t>
            </a:r>
          </a:p>
          <a:p>
            <a:pPr lvl="2"/>
            <a:r>
              <a:rPr lang="en-US" smtClean="0"/>
              <a:t>Juries were part of the royal court system only</a:t>
            </a:r>
          </a:p>
          <a:p>
            <a:pPr lvl="1"/>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t>King John </a:t>
            </a:r>
            <a:r>
              <a:rPr lang="en-US" dirty="0" smtClean="0"/>
              <a:t>(Ruled 1199-1216)</a:t>
            </a:r>
            <a:endParaRPr lang="en-US" dirty="0"/>
          </a:p>
        </p:txBody>
      </p:sp>
      <p:sp>
        <p:nvSpPr>
          <p:cNvPr id="3" name="Content Placeholder 2"/>
          <p:cNvSpPr>
            <a:spLocks noGrp="1"/>
          </p:cNvSpPr>
          <p:nvPr>
            <p:ph sz="quarter" idx="1"/>
          </p:nvPr>
        </p:nvSpPr>
        <p:spPr>
          <a:xfrm>
            <a:off x="457200" y="1600200"/>
            <a:ext cx="7467600" cy="4873625"/>
          </a:xfrm>
        </p:spPr>
        <p:txBody>
          <a:bodyPr>
            <a:normAutofit fontScale="92500"/>
          </a:bodyPr>
          <a:lstStyle/>
          <a:p>
            <a:pPr marL="274320" indent="-274320" fontAlgn="auto">
              <a:spcAft>
                <a:spcPts val="0"/>
              </a:spcAft>
              <a:buFont typeface="Wingdings"/>
              <a:buChar char=""/>
              <a:defRPr/>
            </a:pPr>
            <a:r>
              <a:rPr lang="en-US" b="1" dirty="0" smtClean="0"/>
              <a:t>Henry II </a:t>
            </a:r>
            <a:r>
              <a:rPr lang="en-US" dirty="0" smtClean="0"/>
              <a:t>was succeeded to the throne by his son, </a:t>
            </a:r>
            <a:r>
              <a:rPr lang="en-US" b="1" dirty="0" smtClean="0"/>
              <a:t>Richard the </a:t>
            </a:r>
            <a:r>
              <a:rPr lang="en-US" b="1" dirty="0" err="1" smtClean="0"/>
              <a:t>Lionheart</a:t>
            </a:r>
            <a:endParaRPr lang="en-US" b="1" dirty="0" smtClean="0"/>
          </a:p>
          <a:p>
            <a:pPr marL="640080" lvl="1" indent="-274320" fontAlgn="auto">
              <a:spcAft>
                <a:spcPts val="0"/>
              </a:spcAft>
              <a:buFont typeface="Wingdings 2"/>
              <a:buChar char=""/>
              <a:defRPr/>
            </a:pPr>
            <a:r>
              <a:rPr lang="en-US" b="1" dirty="0" smtClean="0"/>
              <a:t>Richard the </a:t>
            </a:r>
            <a:r>
              <a:rPr lang="en-US" b="1" dirty="0" err="1" smtClean="0"/>
              <a:t>Lionheart</a:t>
            </a:r>
            <a:r>
              <a:rPr lang="en-US" b="1" dirty="0" smtClean="0"/>
              <a:t> </a:t>
            </a:r>
            <a:r>
              <a:rPr lang="en-US" dirty="0" smtClean="0"/>
              <a:t>(</a:t>
            </a:r>
            <a:r>
              <a:rPr lang="en-US" b="1" dirty="0" smtClean="0"/>
              <a:t>Richard I</a:t>
            </a:r>
            <a:r>
              <a:rPr lang="en-US" dirty="0" smtClean="0"/>
              <a:t>) spent most of his time in France or fighting in the Third Crusade</a:t>
            </a:r>
          </a:p>
          <a:p>
            <a:pPr lvl="2" indent="-182880" fontAlgn="auto">
              <a:spcAft>
                <a:spcPts val="0"/>
              </a:spcAft>
              <a:buClr>
                <a:schemeClr val="accent1">
                  <a:shade val="75000"/>
                </a:schemeClr>
              </a:buClr>
              <a:buFont typeface="Wingdings"/>
              <a:buChar char=""/>
              <a:defRPr/>
            </a:pPr>
            <a:r>
              <a:rPr lang="en-US" b="1" dirty="0" smtClean="0"/>
              <a:t>Fun fact</a:t>
            </a:r>
            <a:r>
              <a:rPr lang="en-US" dirty="0" smtClean="0"/>
              <a:t>: A lot of historians believe that the Robin Hood stories are set in the time when King Richard was abroad, and John was left in England</a:t>
            </a:r>
          </a:p>
          <a:p>
            <a:pPr marL="640080" lvl="1" indent="-274320" fontAlgn="auto">
              <a:spcAft>
                <a:spcPts val="0"/>
              </a:spcAft>
              <a:buFont typeface="Wingdings 2"/>
              <a:buChar char=""/>
              <a:defRPr/>
            </a:pPr>
            <a:r>
              <a:rPr lang="en-US" dirty="0" smtClean="0"/>
              <a:t>Richard died, leaving the English throne to his brother, John</a:t>
            </a:r>
          </a:p>
          <a:p>
            <a:pPr marL="274320" indent="-274320" fontAlgn="auto">
              <a:spcAft>
                <a:spcPts val="0"/>
              </a:spcAft>
              <a:buFont typeface="Wingdings"/>
              <a:buChar char=""/>
              <a:defRPr/>
            </a:pPr>
            <a:r>
              <a:rPr lang="en-US" b="1" dirty="0" smtClean="0"/>
              <a:t>King John </a:t>
            </a:r>
          </a:p>
          <a:p>
            <a:pPr marL="640080" lvl="1" indent="-274320" fontAlgn="auto">
              <a:spcAft>
                <a:spcPts val="0"/>
              </a:spcAft>
              <a:buFont typeface="Wingdings 2"/>
              <a:buChar char=""/>
              <a:defRPr/>
            </a:pPr>
            <a:r>
              <a:rPr lang="en-US" dirty="0" smtClean="0"/>
              <a:t>Foreign relations</a:t>
            </a:r>
          </a:p>
          <a:p>
            <a:pPr lvl="2" indent="-182880" fontAlgn="auto">
              <a:spcAft>
                <a:spcPts val="0"/>
              </a:spcAft>
              <a:buClr>
                <a:schemeClr val="accent1">
                  <a:shade val="75000"/>
                </a:schemeClr>
              </a:buClr>
              <a:buFont typeface="Wingdings"/>
              <a:buChar char=""/>
              <a:defRPr/>
            </a:pPr>
            <a:r>
              <a:rPr lang="en-US" dirty="0" smtClean="0"/>
              <a:t>Lost all of his northern French lands to Philip Augustus</a:t>
            </a:r>
          </a:p>
          <a:p>
            <a:pPr marL="640080" lvl="1" indent="-274320" fontAlgn="auto">
              <a:spcAft>
                <a:spcPts val="0"/>
              </a:spcAft>
              <a:buFont typeface="Wingdings 2"/>
              <a:buChar char=""/>
              <a:defRPr/>
            </a:pPr>
            <a:r>
              <a:rPr lang="en-US" dirty="0" smtClean="0"/>
              <a:t>Domestic issues</a:t>
            </a:r>
          </a:p>
          <a:p>
            <a:pPr lvl="2" indent="-182880" fontAlgn="auto">
              <a:spcAft>
                <a:spcPts val="0"/>
              </a:spcAft>
              <a:buClr>
                <a:schemeClr val="accent1">
                  <a:shade val="75000"/>
                </a:schemeClr>
              </a:buClr>
              <a:buFont typeface="Wingdings"/>
              <a:buChar char=""/>
              <a:defRPr/>
            </a:pPr>
            <a:r>
              <a:rPr lang="en-US" dirty="0" smtClean="0"/>
              <a:t>Unfair ruler with harsh tax policies (taxes used to finance failed foreign wars)</a:t>
            </a:r>
          </a:p>
          <a:p>
            <a:pPr lvl="2" indent="-182880" fontAlgn="auto">
              <a:spcAft>
                <a:spcPts val="0"/>
              </a:spcAft>
              <a:buClr>
                <a:schemeClr val="accent1">
                  <a:shade val="75000"/>
                </a:schemeClr>
              </a:buClr>
              <a:buFont typeface="Wingdings"/>
              <a:buChar char=""/>
              <a:defRPr/>
            </a:pPr>
            <a:r>
              <a:rPr lang="en-US" dirty="0" smtClean="0"/>
              <a:t>Tried to take power from the Church</a:t>
            </a:r>
          </a:p>
          <a:p>
            <a:pPr lvl="2" indent="-182880" fontAlgn="auto">
              <a:spcAft>
                <a:spcPts val="0"/>
              </a:spcAft>
              <a:buClr>
                <a:schemeClr val="accent1">
                  <a:shade val="75000"/>
                </a:schemeClr>
              </a:buClr>
              <a:buFont typeface="Wingdings"/>
              <a:buChar char=""/>
              <a:defRPr/>
            </a:pPr>
            <a:r>
              <a:rPr lang="en-US" dirty="0" smtClean="0"/>
              <a:t>Threatened the self-governing charters of towns</a:t>
            </a:r>
          </a:p>
          <a:p>
            <a:pPr lvl="2" indent="-182880" fontAlgn="auto">
              <a:spcAft>
                <a:spcPts val="0"/>
              </a:spcAft>
              <a:buClr>
                <a:schemeClr val="accent1">
                  <a:shade val="75000"/>
                </a:schemeClr>
              </a:buClr>
              <a:buFont typeface="Wingdings"/>
              <a:buChar char=""/>
              <a:defRPr/>
            </a:pPr>
            <a:r>
              <a:rPr lang="en-US" dirty="0" smtClean="0"/>
              <a:t>Nobles eventually had enough and revolted</a:t>
            </a:r>
          </a:p>
          <a:p>
            <a:pPr lvl="2" indent="-182880" fontAlgn="auto">
              <a:spcAft>
                <a:spcPts val="0"/>
              </a:spcAft>
              <a:buClr>
                <a:schemeClr val="accent1">
                  <a:shade val="75000"/>
                </a:schemeClr>
              </a:buClr>
              <a:buFont typeface="Wingdings"/>
              <a:buChar char=""/>
              <a:defRPr/>
            </a:pPr>
            <a:endParaRPr lang="en-US" dirty="0" smtClean="0"/>
          </a:p>
          <a:p>
            <a:pPr lvl="2" indent="-182880" fontAlgn="auto">
              <a:spcAft>
                <a:spcPts val="0"/>
              </a:spcAft>
              <a:buClr>
                <a:schemeClr val="accent1">
                  <a:shade val="75000"/>
                </a:schemeClr>
              </a:buClr>
              <a:buFont typeface="Wingdings"/>
              <a:buChar char=""/>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Magna </a:t>
            </a:r>
            <a:r>
              <a:rPr lang="en-US" dirty="0" err="1" smtClean="0"/>
              <a:t>Carta</a:t>
            </a:r>
            <a:r>
              <a:rPr lang="en-US" dirty="0" smtClean="0"/>
              <a:t> (1215)</a:t>
            </a:r>
            <a:endParaRPr lang="en-US" dirty="0"/>
          </a:p>
        </p:txBody>
      </p:sp>
      <p:sp>
        <p:nvSpPr>
          <p:cNvPr id="3" name="Content Placeholder 2"/>
          <p:cNvSpPr>
            <a:spLocks noGrp="1"/>
          </p:cNvSpPr>
          <p:nvPr>
            <p:ph sz="quarter" idx="1"/>
          </p:nvPr>
        </p:nvSpPr>
        <p:spPr>
          <a:xfrm>
            <a:off x="457200" y="1600200"/>
            <a:ext cx="4572000" cy="4873625"/>
          </a:xfrm>
        </p:spPr>
        <p:txBody>
          <a:bodyPr>
            <a:normAutofit fontScale="92500" lnSpcReduction="10000"/>
          </a:bodyPr>
          <a:lstStyle/>
          <a:p>
            <a:pPr marL="274320" indent="-274320" fontAlgn="auto">
              <a:spcAft>
                <a:spcPts val="0"/>
              </a:spcAft>
              <a:buFont typeface="Wingdings"/>
              <a:buChar char=""/>
              <a:defRPr/>
            </a:pPr>
            <a:r>
              <a:rPr lang="en-US" dirty="0" smtClean="0"/>
              <a:t>Nobles met with King John at </a:t>
            </a:r>
            <a:r>
              <a:rPr lang="en-US" b="1" dirty="0" smtClean="0"/>
              <a:t>Runnymede</a:t>
            </a:r>
            <a:r>
              <a:rPr lang="en-US" dirty="0" smtClean="0"/>
              <a:t>, just west of London</a:t>
            </a:r>
          </a:p>
          <a:p>
            <a:pPr marL="274320" indent="-274320" fontAlgn="auto">
              <a:spcAft>
                <a:spcPts val="0"/>
              </a:spcAft>
              <a:buFont typeface="Wingdings"/>
              <a:buChar char=""/>
              <a:defRPr/>
            </a:pPr>
            <a:r>
              <a:rPr lang="en-US" dirty="0" smtClean="0"/>
              <a:t>Forced </a:t>
            </a:r>
            <a:r>
              <a:rPr lang="en-US" b="1" dirty="0" smtClean="0"/>
              <a:t>King John </a:t>
            </a:r>
            <a:r>
              <a:rPr lang="en-US" dirty="0" smtClean="0"/>
              <a:t>to sign the </a:t>
            </a:r>
            <a:r>
              <a:rPr lang="en-US" b="1" dirty="0" smtClean="0"/>
              <a:t>Magna </a:t>
            </a:r>
            <a:r>
              <a:rPr lang="en-US" b="1" dirty="0" err="1" smtClean="0"/>
              <a:t>Carta</a:t>
            </a:r>
            <a:r>
              <a:rPr lang="en-US" b="1" dirty="0" smtClean="0"/>
              <a:t> </a:t>
            </a:r>
            <a:r>
              <a:rPr lang="en-US" dirty="0" smtClean="0"/>
              <a:t>(Great Charter)</a:t>
            </a:r>
          </a:p>
          <a:p>
            <a:pPr marL="274320" indent="-274320" fontAlgn="auto">
              <a:spcAft>
                <a:spcPts val="0"/>
              </a:spcAft>
              <a:buFont typeface="Wingdings"/>
              <a:buChar char=""/>
              <a:defRPr/>
            </a:pPr>
            <a:r>
              <a:rPr lang="en-US" b="1" dirty="0" smtClean="0"/>
              <a:t>Due process of law</a:t>
            </a:r>
          </a:p>
          <a:p>
            <a:pPr marL="640080" lvl="1" indent="-274320" fontAlgn="auto">
              <a:spcAft>
                <a:spcPts val="0"/>
              </a:spcAft>
              <a:buFont typeface="Wingdings 2"/>
              <a:buChar char=""/>
              <a:defRPr/>
            </a:pPr>
            <a:r>
              <a:rPr lang="en-US" b="1" dirty="0" smtClean="0"/>
              <a:t>No unlawful seizure </a:t>
            </a:r>
            <a:r>
              <a:rPr lang="en-US" dirty="0" smtClean="0"/>
              <a:t>of a freeman’s property</a:t>
            </a:r>
          </a:p>
          <a:p>
            <a:pPr marL="640080" lvl="1" indent="-274320" fontAlgn="auto">
              <a:spcAft>
                <a:spcPts val="0"/>
              </a:spcAft>
              <a:buFont typeface="Wingdings 2"/>
              <a:buChar char=""/>
              <a:defRPr/>
            </a:pPr>
            <a:r>
              <a:rPr lang="en-US" dirty="0" smtClean="0"/>
              <a:t>Right to a </a:t>
            </a:r>
            <a:r>
              <a:rPr lang="en-US" b="1" dirty="0" smtClean="0"/>
              <a:t>jury trial</a:t>
            </a:r>
          </a:p>
          <a:p>
            <a:pPr marL="274320" indent="-274320" fontAlgn="auto">
              <a:spcAft>
                <a:spcPts val="0"/>
              </a:spcAft>
              <a:buFont typeface="Wingdings"/>
              <a:buChar char=""/>
              <a:defRPr/>
            </a:pPr>
            <a:r>
              <a:rPr lang="en-US" dirty="0" smtClean="0"/>
              <a:t>Important idea:</a:t>
            </a:r>
          </a:p>
          <a:p>
            <a:pPr marL="640080" lvl="1" indent="-274320" fontAlgn="auto">
              <a:spcAft>
                <a:spcPts val="0"/>
              </a:spcAft>
              <a:buFont typeface="Wingdings 2"/>
              <a:buChar char=""/>
              <a:defRPr/>
            </a:pPr>
            <a:r>
              <a:rPr lang="en-US" dirty="0" smtClean="0"/>
              <a:t>In times of crisis, a monarch could be forced to relinquish or share power with others in order to get what he/she wanted (in this case, tax revenue)</a:t>
            </a:r>
          </a:p>
          <a:p>
            <a:pPr marL="640080" lvl="1" indent="-274320" fontAlgn="auto">
              <a:spcAft>
                <a:spcPts val="0"/>
              </a:spcAft>
              <a:buFont typeface="Wingdings 2"/>
              <a:buChar char=""/>
              <a:defRPr/>
            </a:pPr>
            <a:r>
              <a:rPr lang="en-US" dirty="0" smtClean="0"/>
              <a:t>Magna </a:t>
            </a:r>
            <a:r>
              <a:rPr lang="en-US" dirty="0" err="1" smtClean="0"/>
              <a:t>Carta</a:t>
            </a:r>
            <a:r>
              <a:rPr lang="en-US" dirty="0" smtClean="0"/>
              <a:t> granted power to nobles</a:t>
            </a:r>
          </a:p>
          <a:p>
            <a:pPr lvl="2" indent="-182880" fontAlgn="auto">
              <a:spcAft>
                <a:spcPts val="0"/>
              </a:spcAft>
              <a:buClr>
                <a:schemeClr val="accent1">
                  <a:shade val="75000"/>
                </a:schemeClr>
              </a:buClr>
              <a:buFont typeface="Wingdings"/>
              <a:buChar char=""/>
              <a:defRPr/>
            </a:pPr>
            <a:r>
              <a:rPr lang="en-US" dirty="0" smtClean="0"/>
              <a:t>Later, </a:t>
            </a:r>
            <a:r>
              <a:rPr lang="en-US" dirty="0" smtClean="0"/>
              <a:t>other </a:t>
            </a:r>
            <a:r>
              <a:rPr lang="en-US" dirty="0" smtClean="0"/>
              <a:t>groups would move to have the rights of Magna </a:t>
            </a:r>
            <a:r>
              <a:rPr lang="en-US" dirty="0" err="1" smtClean="0"/>
              <a:t>Carta</a:t>
            </a:r>
            <a:r>
              <a:rPr lang="en-US" dirty="0" smtClean="0"/>
              <a:t> applied to themselves</a:t>
            </a:r>
          </a:p>
          <a:p>
            <a:pPr marL="274320" indent="-274320" fontAlgn="auto">
              <a:spcAft>
                <a:spcPts val="0"/>
              </a:spcAft>
              <a:buFont typeface="Wingdings"/>
              <a:buChar char=""/>
              <a:defRPr/>
            </a:pPr>
            <a:endParaRPr lang="en-US" dirty="0"/>
          </a:p>
        </p:txBody>
      </p:sp>
      <p:pic>
        <p:nvPicPr>
          <p:cNvPr id="33795" name="Picture 2"/>
          <p:cNvPicPr>
            <a:picLocks noChangeAspect="1" noChangeArrowheads="1"/>
          </p:cNvPicPr>
          <p:nvPr/>
        </p:nvPicPr>
        <p:blipFill>
          <a:blip r:embed="rId3" cstate="print"/>
          <a:srcRect/>
          <a:stretch>
            <a:fillRect/>
          </a:stretch>
        </p:blipFill>
        <p:spPr bwMode="auto">
          <a:xfrm>
            <a:off x="5334000" y="914400"/>
            <a:ext cx="3300413" cy="4038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Model Parliament, 1295</a:t>
            </a:r>
            <a:endParaRPr lang="en-US" dirty="0"/>
          </a:p>
        </p:txBody>
      </p:sp>
      <p:sp>
        <p:nvSpPr>
          <p:cNvPr id="35842" name="Content Placeholder 2"/>
          <p:cNvSpPr>
            <a:spLocks noGrp="1"/>
          </p:cNvSpPr>
          <p:nvPr>
            <p:ph sz="quarter" idx="1"/>
          </p:nvPr>
        </p:nvSpPr>
        <p:spPr>
          <a:xfrm>
            <a:off x="457200" y="1600200"/>
            <a:ext cx="7467600" cy="5029200"/>
          </a:xfrm>
        </p:spPr>
        <p:txBody>
          <a:bodyPr/>
          <a:lstStyle/>
          <a:p>
            <a:r>
              <a:rPr lang="en-US" b="1" smtClean="0"/>
              <a:t>King John </a:t>
            </a:r>
            <a:r>
              <a:rPr lang="en-US" smtClean="0"/>
              <a:t>succeeded by his son, </a:t>
            </a:r>
            <a:r>
              <a:rPr lang="en-US" b="1" smtClean="0"/>
              <a:t>Henry III </a:t>
            </a:r>
            <a:r>
              <a:rPr lang="en-US" smtClean="0"/>
              <a:t>(reigned 1216-1272)</a:t>
            </a:r>
          </a:p>
          <a:p>
            <a:pPr lvl="1"/>
            <a:r>
              <a:rPr lang="en-US" b="1" smtClean="0"/>
              <a:t>Henry III </a:t>
            </a:r>
            <a:r>
              <a:rPr lang="en-US" smtClean="0"/>
              <a:t>succeeded by his son, </a:t>
            </a:r>
            <a:r>
              <a:rPr lang="en-US" b="1" smtClean="0"/>
              <a:t>Edward I </a:t>
            </a:r>
            <a:r>
              <a:rPr lang="en-US" smtClean="0"/>
              <a:t>(reigned 1272-1307)</a:t>
            </a:r>
          </a:p>
          <a:p>
            <a:r>
              <a:rPr lang="en-US" b="1" smtClean="0"/>
              <a:t>Edward I</a:t>
            </a:r>
          </a:p>
          <a:p>
            <a:pPr lvl="1"/>
            <a:r>
              <a:rPr lang="en-US" smtClean="0"/>
              <a:t>At war with the French, Scots, and Welsh, and needed money for these wars</a:t>
            </a:r>
          </a:p>
          <a:p>
            <a:pPr lvl="1"/>
            <a:r>
              <a:rPr lang="en-US" smtClean="0"/>
              <a:t>Called a meeting of a </a:t>
            </a:r>
            <a:r>
              <a:rPr lang="en-US" b="1" smtClean="0"/>
              <a:t>parliament</a:t>
            </a:r>
            <a:r>
              <a:rPr lang="en-US" smtClean="0"/>
              <a:t> to establish taxes to support these wars</a:t>
            </a:r>
          </a:p>
          <a:p>
            <a:pPr lvl="1"/>
            <a:r>
              <a:rPr lang="en-US" smtClean="0"/>
              <a:t>Edward I knew that the nobles did not want to pay more tax money</a:t>
            </a:r>
          </a:p>
          <a:p>
            <a:pPr lvl="2"/>
            <a:r>
              <a:rPr lang="en-US" smtClean="0"/>
              <a:t>He needed another group to check the power of the wealthy, powerful lords</a:t>
            </a:r>
          </a:p>
          <a:p>
            <a:r>
              <a:rPr lang="en-US" b="1" smtClean="0"/>
              <a:t>Model Parliament</a:t>
            </a:r>
            <a:r>
              <a:rPr lang="en-US" smtClean="0"/>
              <a:t>, November, 1295</a:t>
            </a:r>
          </a:p>
          <a:p>
            <a:pPr lvl="1"/>
            <a:r>
              <a:rPr lang="en-US" smtClean="0"/>
              <a:t>Edward I summoned </a:t>
            </a:r>
            <a:r>
              <a:rPr lang="en-US" b="1" smtClean="0"/>
              <a:t>bishops</a:t>
            </a:r>
            <a:r>
              <a:rPr lang="en-US" smtClean="0"/>
              <a:t> and </a:t>
            </a:r>
            <a:r>
              <a:rPr lang="en-US" b="1" smtClean="0"/>
              <a:t>nobles </a:t>
            </a:r>
            <a:r>
              <a:rPr lang="en-US" smtClean="0"/>
              <a:t>(</a:t>
            </a:r>
            <a:r>
              <a:rPr lang="en-US" b="1" smtClean="0"/>
              <a:t>lords</a:t>
            </a:r>
            <a:r>
              <a:rPr lang="en-US" smtClean="0"/>
              <a:t>)</a:t>
            </a:r>
          </a:p>
          <a:p>
            <a:pPr lvl="1"/>
            <a:r>
              <a:rPr lang="en-US" smtClean="0"/>
              <a:t>Edward I also summoned two </a:t>
            </a:r>
            <a:r>
              <a:rPr lang="en-US" b="1" smtClean="0"/>
              <a:t>burgesses</a:t>
            </a:r>
            <a:r>
              <a:rPr lang="en-US" smtClean="0"/>
              <a:t> (wealthy, property-owning non-nobles) and two </a:t>
            </a:r>
            <a:r>
              <a:rPr lang="en-US" b="1" smtClean="0"/>
              <a:t>knights</a:t>
            </a:r>
            <a:r>
              <a:rPr lang="en-US" smtClean="0"/>
              <a:t> from each county (a.k.a. shire)</a:t>
            </a:r>
          </a:p>
          <a:p>
            <a:pPr lvl="1"/>
            <a:r>
              <a:rPr lang="en-US" smtClean="0"/>
              <a:t>This mixture of </a:t>
            </a:r>
            <a:r>
              <a:rPr lang="en-US" b="1" smtClean="0"/>
              <a:t>commoners</a:t>
            </a:r>
            <a:r>
              <a:rPr lang="en-US" smtClean="0"/>
              <a:t> and the </a:t>
            </a:r>
            <a:r>
              <a:rPr lang="en-US" b="1" smtClean="0"/>
              <a:t>nobility</a:t>
            </a:r>
            <a:r>
              <a:rPr lang="en-US" smtClean="0"/>
              <a:t> served as a model for later parliaments</a:t>
            </a:r>
          </a:p>
          <a:p>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Development of Parliament</a:t>
            </a:r>
            <a:endParaRPr lang="en-US" dirty="0"/>
          </a:p>
        </p:txBody>
      </p:sp>
      <p:sp>
        <p:nvSpPr>
          <p:cNvPr id="37890" name="Content Placeholder 2"/>
          <p:cNvSpPr>
            <a:spLocks noGrp="1"/>
          </p:cNvSpPr>
          <p:nvPr>
            <p:ph sz="quarter" idx="1"/>
          </p:nvPr>
        </p:nvSpPr>
        <p:spPr>
          <a:xfrm>
            <a:off x="457200" y="1600200"/>
            <a:ext cx="7467600" cy="4873625"/>
          </a:xfrm>
        </p:spPr>
        <p:txBody>
          <a:bodyPr/>
          <a:lstStyle/>
          <a:p>
            <a:r>
              <a:rPr lang="en-US" b="1" smtClean="0"/>
              <a:t>14</a:t>
            </a:r>
            <a:r>
              <a:rPr lang="en-US" b="1" baseline="30000" smtClean="0"/>
              <a:t>th</a:t>
            </a:r>
            <a:r>
              <a:rPr lang="en-US" b="1" smtClean="0"/>
              <a:t> century </a:t>
            </a:r>
          </a:p>
          <a:p>
            <a:pPr lvl="1"/>
            <a:r>
              <a:rPr lang="en-US" smtClean="0"/>
              <a:t>Kings continued to call together this mixture of people when new taxes were needed</a:t>
            </a:r>
          </a:p>
          <a:p>
            <a:r>
              <a:rPr lang="en-US" b="1" smtClean="0"/>
              <a:t>Houses of Parliament </a:t>
            </a:r>
            <a:r>
              <a:rPr lang="en-US" smtClean="0"/>
              <a:t>gradually developed</a:t>
            </a:r>
          </a:p>
          <a:p>
            <a:pPr lvl="1"/>
            <a:r>
              <a:rPr lang="en-US" b="1" smtClean="0"/>
              <a:t>House of Lords </a:t>
            </a:r>
            <a:r>
              <a:rPr lang="en-US" smtClean="0"/>
              <a:t>– nobles</a:t>
            </a:r>
          </a:p>
          <a:p>
            <a:pPr lvl="1"/>
            <a:r>
              <a:rPr lang="en-US" b="1" smtClean="0"/>
              <a:t>House of Commons </a:t>
            </a:r>
            <a:r>
              <a:rPr lang="en-US" smtClean="0"/>
              <a:t>– burgesses and knights</a:t>
            </a:r>
          </a:p>
          <a:p>
            <a:r>
              <a:rPr lang="en-US" b="1" smtClean="0"/>
              <a:t>Parliament</a:t>
            </a:r>
            <a:r>
              <a:rPr lang="en-US" smtClean="0"/>
              <a:t> was started by Edward I to check the power of the lords</a:t>
            </a:r>
          </a:p>
          <a:p>
            <a:pPr lvl="1"/>
            <a:r>
              <a:rPr lang="en-US" smtClean="0"/>
              <a:t>Gradually, Parliament became powerful</a:t>
            </a:r>
          </a:p>
          <a:p>
            <a:pPr lvl="1"/>
            <a:r>
              <a:rPr lang="en-US" smtClean="0"/>
              <a:t>Parliament grew to be a check on the power of the monarchy</a:t>
            </a:r>
          </a:p>
          <a:p>
            <a:r>
              <a:rPr lang="en-US" smtClean="0"/>
              <a:t>Future monarchs would have to deal with the power of Parliament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Review Questions</a:t>
            </a:r>
            <a:endParaRPr lang="en-US" dirty="0"/>
          </a:p>
        </p:txBody>
      </p:sp>
      <p:sp>
        <p:nvSpPr>
          <p:cNvPr id="3" name="Content Placeholder 2"/>
          <p:cNvSpPr>
            <a:spLocks noGrp="1"/>
          </p:cNvSpPr>
          <p:nvPr>
            <p:ph sz="quarter" idx="1"/>
          </p:nvPr>
        </p:nvSpPr>
        <p:spPr>
          <a:xfrm>
            <a:off x="457200" y="1600200"/>
            <a:ext cx="7467600" cy="4873625"/>
          </a:xfrm>
        </p:spPr>
        <p:txBody>
          <a:bodyPr>
            <a:normAutofit/>
          </a:bodyPr>
          <a:lstStyle/>
          <a:p>
            <a:pPr marL="457200" indent="-457200" fontAlgn="auto">
              <a:spcAft>
                <a:spcPts val="0"/>
              </a:spcAft>
              <a:buFont typeface="+mj-lt"/>
              <a:buAutoNum type="arabicPeriod"/>
              <a:defRPr/>
            </a:pPr>
            <a:r>
              <a:rPr lang="en-US" sz="3200" dirty="0" smtClean="0"/>
              <a:t>How did English law develop under Henry II?</a:t>
            </a:r>
          </a:p>
          <a:p>
            <a:pPr marL="457200" indent="-457200" fontAlgn="auto">
              <a:spcAft>
                <a:spcPts val="0"/>
              </a:spcAft>
              <a:buFont typeface="+mj-lt"/>
              <a:buAutoNum type="arabicPeriod"/>
              <a:defRPr/>
            </a:pPr>
            <a:r>
              <a:rPr lang="en-US" sz="3200" dirty="0" smtClean="0">
                <a:solidFill>
                  <a:schemeClr val="tx2">
                    <a:lumMod val="75000"/>
                  </a:schemeClr>
                </a:solidFill>
              </a:rPr>
              <a:t>How did royal judges create common law?</a:t>
            </a:r>
          </a:p>
          <a:p>
            <a:pPr marL="457200" indent="-457200" fontAlgn="auto">
              <a:spcAft>
                <a:spcPts val="0"/>
              </a:spcAft>
              <a:buFont typeface="+mj-lt"/>
              <a:buAutoNum type="arabicPeriod"/>
              <a:defRPr/>
            </a:pPr>
            <a:r>
              <a:rPr lang="en-US" sz="3200" dirty="0" smtClean="0"/>
              <a:t>Describe how early juries functioned.</a:t>
            </a:r>
          </a:p>
          <a:p>
            <a:pPr marL="457200" indent="-457200" fontAlgn="auto">
              <a:spcAft>
                <a:spcPts val="0"/>
              </a:spcAft>
              <a:buFont typeface="+mj-lt"/>
              <a:buAutoNum type="arabicPeriod"/>
              <a:defRPr/>
            </a:pPr>
            <a:r>
              <a:rPr lang="en-US" sz="3200" dirty="0" smtClean="0">
                <a:solidFill>
                  <a:schemeClr val="tx2">
                    <a:lumMod val="75000"/>
                  </a:schemeClr>
                </a:solidFill>
              </a:rPr>
              <a:t>Why was King John unpopular?</a:t>
            </a:r>
          </a:p>
          <a:p>
            <a:pPr marL="457200" indent="-457200" fontAlgn="auto">
              <a:spcAft>
                <a:spcPts val="0"/>
              </a:spcAft>
              <a:buFont typeface="+mj-lt"/>
              <a:buAutoNum type="arabicPeriod"/>
              <a:defRPr/>
            </a:pPr>
            <a:r>
              <a:rPr lang="en-US" sz="3200" dirty="0" smtClean="0"/>
              <a:t>What rights were established under the Magna </a:t>
            </a:r>
            <a:r>
              <a:rPr lang="en-US" sz="3200" dirty="0" err="1" smtClean="0"/>
              <a:t>Carta</a:t>
            </a:r>
            <a:r>
              <a:rPr lang="en-US" sz="3200" dirty="0" smtClean="0"/>
              <a:t>?</a:t>
            </a:r>
          </a:p>
          <a:p>
            <a:pPr marL="457200" indent="-457200" fontAlgn="auto">
              <a:spcAft>
                <a:spcPts val="0"/>
              </a:spcAft>
              <a:buFont typeface="+mj-lt"/>
              <a:buAutoNum type="arabicPeriod"/>
              <a:defRPr/>
            </a:pPr>
            <a:r>
              <a:rPr lang="en-US" sz="3200" dirty="0" smtClean="0">
                <a:solidFill>
                  <a:schemeClr val="tx2">
                    <a:lumMod val="75000"/>
                  </a:schemeClr>
                </a:solidFill>
              </a:rPr>
              <a:t>In creating the Model Parliament, how did Edward I attempt to check the power of the lords?</a:t>
            </a:r>
            <a:endParaRPr lang="en-US" sz="3200" dirty="0">
              <a:solidFill>
                <a:schemeClr val="tx2">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Roman Britain</a:t>
            </a:r>
            <a:endParaRPr lang="en-US" dirty="0"/>
          </a:p>
        </p:txBody>
      </p:sp>
      <p:sp>
        <p:nvSpPr>
          <p:cNvPr id="3" name="Content Placeholder 2"/>
          <p:cNvSpPr>
            <a:spLocks noGrp="1"/>
          </p:cNvSpPr>
          <p:nvPr>
            <p:ph sz="quarter" idx="1"/>
          </p:nvPr>
        </p:nvSpPr>
        <p:spPr>
          <a:xfrm>
            <a:off x="457200" y="1600200"/>
            <a:ext cx="3276600" cy="4873625"/>
          </a:xfrm>
        </p:spPr>
        <p:txBody>
          <a:bodyPr>
            <a:normAutofit fontScale="92500"/>
          </a:bodyPr>
          <a:lstStyle/>
          <a:p>
            <a:pPr marL="274320" indent="-274320" fontAlgn="auto">
              <a:spcAft>
                <a:spcPts val="0"/>
              </a:spcAft>
              <a:buFont typeface="Wingdings"/>
              <a:buChar char=""/>
              <a:defRPr/>
            </a:pPr>
            <a:r>
              <a:rPr lang="en-US" dirty="0" smtClean="0"/>
              <a:t>Island of </a:t>
            </a:r>
            <a:r>
              <a:rPr lang="en-US" b="1" dirty="0" smtClean="0"/>
              <a:t>Britannia</a:t>
            </a:r>
            <a:r>
              <a:rPr lang="en-US" dirty="0" smtClean="0"/>
              <a:t>, and the native </a:t>
            </a:r>
            <a:r>
              <a:rPr lang="en-US" b="1" dirty="0" smtClean="0"/>
              <a:t>Britons</a:t>
            </a:r>
            <a:r>
              <a:rPr lang="en-US" dirty="0" smtClean="0"/>
              <a:t> who lived there, were ruled by the </a:t>
            </a:r>
            <a:r>
              <a:rPr lang="en-US" b="1" dirty="0" smtClean="0"/>
              <a:t>Roman empire</a:t>
            </a:r>
          </a:p>
          <a:p>
            <a:pPr marL="274320" indent="-274320" fontAlgn="auto">
              <a:spcAft>
                <a:spcPts val="0"/>
              </a:spcAft>
              <a:buFont typeface="Wingdings"/>
              <a:buChar char=""/>
              <a:defRPr/>
            </a:pPr>
            <a:r>
              <a:rPr lang="en-US" dirty="0" smtClean="0"/>
              <a:t>Conquered in </a:t>
            </a:r>
            <a:r>
              <a:rPr lang="en-US" b="1" dirty="0" smtClean="0"/>
              <a:t>43 CE </a:t>
            </a:r>
            <a:r>
              <a:rPr lang="en-US" dirty="0" smtClean="0"/>
              <a:t>under </a:t>
            </a:r>
            <a:r>
              <a:rPr lang="en-US" b="1" dirty="0" smtClean="0"/>
              <a:t>Emperor Claudius</a:t>
            </a:r>
          </a:p>
          <a:p>
            <a:pPr marL="274320" indent="-274320" fontAlgn="auto">
              <a:spcAft>
                <a:spcPts val="0"/>
              </a:spcAft>
              <a:buFont typeface="Wingdings"/>
              <a:buChar char=""/>
              <a:defRPr/>
            </a:pPr>
            <a:r>
              <a:rPr lang="en-US" dirty="0" smtClean="0"/>
              <a:t>Roman troops pulled out by </a:t>
            </a:r>
            <a:r>
              <a:rPr lang="en-US" b="1" dirty="0" smtClean="0"/>
              <a:t>410 CE </a:t>
            </a:r>
            <a:r>
              <a:rPr lang="en-US" dirty="0" smtClean="0"/>
              <a:t>as Rome declined</a:t>
            </a:r>
          </a:p>
          <a:p>
            <a:pPr marL="274320" indent="-274320" fontAlgn="auto">
              <a:spcAft>
                <a:spcPts val="0"/>
              </a:spcAft>
              <a:buFont typeface="Wingdings"/>
              <a:buChar char=""/>
              <a:defRPr/>
            </a:pPr>
            <a:r>
              <a:rPr lang="en-US" dirty="0" smtClean="0"/>
              <a:t>Established city of </a:t>
            </a:r>
            <a:r>
              <a:rPr lang="en-US" b="1" dirty="0" err="1" smtClean="0"/>
              <a:t>Londinium</a:t>
            </a:r>
            <a:endParaRPr lang="en-US" b="1" dirty="0" smtClean="0"/>
          </a:p>
          <a:p>
            <a:pPr marL="274320" indent="-274320" fontAlgn="auto">
              <a:spcAft>
                <a:spcPts val="0"/>
              </a:spcAft>
              <a:buFont typeface="Wingdings"/>
              <a:buChar char=""/>
              <a:defRPr/>
            </a:pPr>
            <a:r>
              <a:rPr lang="en-US" dirty="0" smtClean="0"/>
              <a:t>Ruled according to </a:t>
            </a:r>
            <a:r>
              <a:rPr lang="en-US" b="1" dirty="0" smtClean="0"/>
              <a:t>Roman law</a:t>
            </a:r>
          </a:p>
          <a:p>
            <a:pPr marL="274320" indent="-274320" fontAlgn="auto">
              <a:spcAft>
                <a:spcPts val="0"/>
              </a:spcAft>
              <a:buFont typeface="Wingdings"/>
              <a:buChar char=""/>
              <a:defRPr/>
            </a:pPr>
            <a:r>
              <a:rPr lang="en-US" b="1" dirty="0" smtClean="0"/>
              <a:t>Germanic tribes </a:t>
            </a:r>
            <a:r>
              <a:rPr lang="en-US" dirty="0" smtClean="0"/>
              <a:t>began invading Britannia in the </a:t>
            </a:r>
            <a:r>
              <a:rPr lang="en-US" b="1" dirty="0" smtClean="0"/>
              <a:t>early 400s </a:t>
            </a:r>
            <a:r>
              <a:rPr lang="en-US" dirty="0" smtClean="0"/>
              <a:t>as Rome declined</a:t>
            </a:r>
          </a:p>
          <a:p>
            <a:pPr marL="274320" indent="-274320" fontAlgn="auto">
              <a:spcAft>
                <a:spcPts val="0"/>
              </a:spcAft>
              <a:buFont typeface="Wingdings"/>
              <a:buChar char=""/>
              <a:defRPr/>
            </a:pPr>
            <a:endParaRPr lang="en-US" dirty="0" smtClean="0"/>
          </a:p>
          <a:p>
            <a:pPr marL="274320" indent="-274320" fontAlgn="auto">
              <a:spcAft>
                <a:spcPts val="0"/>
              </a:spcAft>
              <a:buFont typeface="Wingdings"/>
              <a:buChar char=""/>
              <a:defRPr/>
            </a:pPr>
            <a:endParaRPr lang="en-US" dirty="0"/>
          </a:p>
        </p:txBody>
      </p:sp>
      <p:pic>
        <p:nvPicPr>
          <p:cNvPr id="15363" name="Picture 2" descr="http://upload.wikimedia.org/wikipedia/commons/thumb/e/ee/Roman_Roads_in_Britannia.svg/2000px-Roman_Roads_in_Britannia.svg.png"/>
          <p:cNvPicPr>
            <a:picLocks noChangeAspect="1" noChangeArrowheads="1"/>
          </p:cNvPicPr>
          <p:nvPr/>
        </p:nvPicPr>
        <p:blipFill>
          <a:blip r:embed="rId3" cstate="print"/>
          <a:srcRect/>
          <a:stretch>
            <a:fillRect/>
          </a:stretch>
        </p:blipFill>
        <p:spPr bwMode="auto">
          <a:xfrm>
            <a:off x="3886200" y="228600"/>
            <a:ext cx="4970463" cy="64611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The Anglo-Saxons</a:t>
            </a:r>
            <a:endParaRPr lang="en-US" dirty="0"/>
          </a:p>
        </p:txBody>
      </p:sp>
      <p:sp>
        <p:nvSpPr>
          <p:cNvPr id="17410" name="Content Placeholder 2"/>
          <p:cNvSpPr>
            <a:spLocks noGrp="1"/>
          </p:cNvSpPr>
          <p:nvPr>
            <p:ph sz="quarter" idx="1"/>
          </p:nvPr>
        </p:nvSpPr>
        <p:spPr>
          <a:xfrm>
            <a:off x="457200" y="1600200"/>
            <a:ext cx="4038600" cy="4873625"/>
          </a:xfrm>
        </p:spPr>
        <p:txBody>
          <a:bodyPr/>
          <a:lstStyle/>
          <a:p>
            <a:r>
              <a:rPr lang="en-US" smtClean="0"/>
              <a:t>A collection of Germanic tribes (</a:t>
            </a:r>
            <a:r>
              <a:rPr lang="en-US" b="1" smtClean="0"/>
              <a:t>Angles</a:t>
            </a:r>
            <a:r>
              <a:rPr lang="en-US" smtClean="0"/>
              <a:t>, </a:t>
            </a:r>
            <a:r>
              <a:rPr lang="en-US" b="1" smtClean="0"/>
              <a:t>Saxons</a:t>
            </a:r>
            <a:r>
              <a:rPr lang="en-US" smtClean="0"/>
              <a:t>, </a:t>
            </a:r>
            <a:r>
              <a:rPr lang="en-US" b="1" smtClean="0"/>
              <a:t>Jutes</a:t>
            </a:r>
            <a:r>
              <a:rPr lang="en-US" smtClean="0"/>
              <a:t>, and more) </a:t>
            </a:r>
          </a:p>
          <a:p>
            <a:pPr lvl="1"/>
            <a:r>
              <a:rPr lang="en-US" smtClean="0"/>
              <a:t>From Angeln, Lower Saxony, Jutland peninsula, and elsewhere</a:t>
            </a:r>
          </a:p>
          <a:p>
            <a:pPr lvl="1"/>
            <a:r>
              <a:rPr lang="en-US" smtClean="0"/>
              <a:t>Invaded along the eastern and southern coasts</a:t>
            </a:r>
          </a:p>
          <a:p>
            <a:pPr lvl="1"/>
            <a:r>
              <a:rPr lang="en-US" smtClean="0"/>
              <a:t>Settled in farming villages rather than in trading cities</a:t>
            </a:r>
          </a:p>
          <a:p>
            <a:pPr lvl="2"/>
            <a:r>
              <a:rPr lang="en-US" smtClean="0"/>
              <a:t>Pushed the bulk of native Britons to the west (to places like Cornwall and Wales)</a:t>
            </a:r>
          </a:p>
          <a:p>
            <a:pPr lvl="1"/>
            <a:r>
              <a:rPr lang="en-US" smtClean="0"/>
              <a:t>Spoke </a:t>
            </a:r>
            <a:r>
              <a:rPr lang="en-US" b="1" smtClean="0"/>
              <a:t>Old English</a:t>
            </a:r>
          </a:p>
          <a:p>
            <a:r>
              <a:rPr lang="en-US" smtClean="0"/>
              <a:t>Eventually converted to Christianity</a:t>
            </a:r>
          </a:p>
        </p:txBody>
      </p:sp>
      <p:pic>
        <p:nvPicPr>
          <p:cNvPr id="17411" name="Picture 2" descr="http://upload.wikimedia.org/wikipedia/commons/7/77/Sutton.hoo.helmet.jpg"/>
          <p:cNvPicPr>
            <a:picLocks noChangeAspect="1" noChangeArrowheads="1"/>
          </p:cNvPicPr>
          <p:nvPr/>
        </p:nvPicPr>
        <p:blipFill>
          <a:blip r:embed="rId3" cstate="print"/>
          <a:srcRect/>
          <a:stretch>
            <a:fillRect/>
          </a:stretch>
        </p:blipFill>
        <p:spPr bwMode="auto">
          <a:xfrm>
            <a:off x="4800600" y="304800"/>
            <a:ext cx="3448050" cy="5172075"/>
          </a:xfrm>
          <a:prstGeom prst="rect">
            <a:avLst/>
          </a:prstGeom>
          <a:noFill/>
          <a:ln w="9525">
            <a:noFill/>
            <a:miter lim="800000"/>
            <a:headEnd/>
            <a:tailEnd/>
          </a:ln>
        </p:spPr>
      </p:pic>
      <p:sp>
        <p:nvSpPr>
          <p:cNvPr id="17412" name="TextBox 4"/>
          <p:cNvSpPr txBox="1">
            <a:spLocks noChangeArrowheads="1"/>
          </p:cNvSpPr>
          <p:nvPr/>
        </p:nvSpPr>
        <p:spPr bwMode="auto">
          <a:xfrm>
            <a:off x="4876800" y="5562600"/>
            <a:ext cx="3124200" cy="1200150"/>
          </a:xfrm>
          <a:prstGeom prst="rect">
            <a:avLst/>
          </a:prstGeom>
          <a:noFill/>
          <a:ln w="9525">
            <a:noFill/>
            <a:miter lim="800000"/>
            <a:headEnd/>
            <a:tailEnd/>
          </a:ln>
        </p:spPr>
        <p:txBody>
          <a:bodyPr>
            <a:spAutoFit/>
          </a:bodyPr>
          <a:lstStyle/>
          <a:p>
            <a:pPr algn="ctr"/>
            <a:r>
              <a:rPr lang="en-US">
                <a:latin typeface="Agency FB" pitchFamily="34" charset="0"/>
              </a:rPr>
              <a:t>Helmet found at the Sutton Hoo archaeological dig (a burial site).  It probably belonged to Raedwald of East Anglia (died circa 624 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581400" cy="1295400"/>
          </a:xfrm>
        </p:spPr>
        <p:txBody>
          <a:bodyPr>
            <a:normAutofit fontScale="90000"/>
          </a:bodyPr>
          <a:lstStyle/>
          <a:p>
            <a:pPr fontAlgn="auto">
              <a:spcAft>
                <a:spcPts val="0"/>
              </a:spcAft>
              <a:defRPr/>
            </a:pPr>
            <a:r>
              <a:rPr lang="en-US" dirty="0" smtClean="0"/>
              <a:t>King Alfred’s Response to the Viking Invasions</a:t>
            </a:r>
            <a:endParaRPr lang="en-US" dirty="0"/>
          </a:p>
        </p:txBody>
      </p:sp>
      <p:sp>
        <p:nvSpPr>
          <p:cNvPr id="3" name="Content Placeholder 2"/>
          <p:cNvSpPr>
            <a:spLocks noGrp="1"/>
          </p:cNvSpPr>
          <p:nvPr>
            <p:ph sz="quarter" idx="1"/>
          </p:nvPr>
        </p:nvSpPr>
        <p:spPr>
          <a:xfrm>
            <a:off x="457200" y="1600200"/>
            <a:ext cx="3276600" cy="5029200"/>
          </a:xfrm>
        </p:spPr>
        <p:txBody>
          <a:bodyPr>
            <a:normAutofit lnSpcReduction="10000"/>
          </a:bodyPr>
          <a:lstStyle/>
          <a:p>
            <a:pPr marL="274320" indent="-274320" fontAlgn="auto">
              <a:spcAft>
                <a:spcPts val="0"/>
              </a:spcAft>
              <a:buFont typeface="Wingdings"/>
              <a:buChar char=""/>
              <a:defRPr/>
            </a:pPr>
            <a:r>
              <a:rPr lang="en-US" sz="2800" dirty="0" smtClean="0"/>
              <a:t>Anglo-Saxon kings ruled various kingdoms, like Sussex and </a:t>
            </a:r>
            <a:r>
              <a:rPr lang="en-US" sz="2800" dirty="0" err="1" smtClean="0"/>
              <a:t>Wessex</a:t>
            </a:r>
            <a:endParaRPr lang="en-US" sz="2800" dirty="0" smtClean="0"/>
          </a:p>
          <a:p>
            <a:pPr marL="274320" indent="-274320" fontAlgn="auto">
              <a:spcAft>
                <a:spcPts val="0"/>
              </a:spcAft>
              <a:buFont typeface="Wingdings"/>
              <a:buChar char=""/>
              <a:defRPr/>
            </a:pPr>
            <a:r>
              <a:rPr lang="en-US" sz="2800" dirty="0" smtClean="0"/>
              <a:t>Alfred of </a:t>
            </a:r>
            <a:r>
              <a:rPr lang="en-US" sz="2800" dirty="0" err="1" smtClean="0"/>
              <a:t>Wessex</a:t>
            </a:r>
            <a:r>
              <a:rPr lang="en-US" sz="2800" dirty="0" smtClean="0"/>
              <a:t> – became first English king, </a:t>
            </a:r>
            <a:r>
              <a:rPr lang="en-US" sz="2800" b="1" dirty="0" smtClean="0"/>
              <a:t>Alfred the Great</a:t>
            </a:r>
          </a:p>
          <a:p>
            <a:pPr marL="640080" lvl="1" indent="-274320" fontAlgn="auto">
              <a:spcAft>
                <a:spcPts val="0"/>
              </a:spcAft>
              <a:buFont typeface="Wingdings 2"/>
              <a:buChar char=""/>
              <a:defRPr/>
            </a:pPr>
            <a:r>
              <a:rPr lang="en-US" sz="2400" dirty="0" smtClean="0"/>
              <a:t>Helped to repel </a:t>
            </a:r>
            <a:r>
              <a:rPr lang="en-US" sz="2400" b="1" dirty="0" smtClean="0"/>
              <a:t>Viking invasions</a:t>
            </a:r>
            <a:r>
              <a:rPr lang="en-US" sz="2400" dirty="0" smtClean="0"/>
              <a:t> which started circa </a:t>
            </a:r>
            <a:r>
              <a:rPr lang="en-US" sz="2400" b="1" dirty="0" smtClean="0"/>
              <a:t>800 CE</a:t>
            </a:r>
          </a:p>
          <a:p>
            <a:pPr marL="640080" lvl="1" indent="-274320" fontAlgn="auto">
              <a:spcAft>
                <a:spcPts val="0"/>
              </a:spcAft>
              <a:buFont typeface="Wingdings 2"/>
              <a:buChar char=""/>
              <a:defRPr/>
            </a:pPr>
            <a:r>
              <a:rPr lang="en-US" sz="2400" dirty="0" smtClean="0"/>
              <a:t>Set up the </a:t>
            </a:r>
            <a:r>
              <a:rPr lang="en-US" sz="2400" b="1" dirty="0" err="1" smtClean="0"/>
              <a:t>burghal</a:t>
            </a:r>
            <a:r>
              <a:rPr lang="en-US" sz="2400" b="1" dirty="0" smtClean="0"/>
              <a:t> system</a:t>
            </a:r>
          </a:p>
          <a:p>
            <a:pPr marL="640080" lvl="1" indent="-274320" fontAlgn="auto">
              <a:spcAft>
                <a:spcPts val="0"/>
              </a:spcAft>
              <a:buFont typeface="Wingdings 2"/>
              <a:buChar char=""/>
              <a:defRPr/>
            </a:pPr>
            <a:r>
              <a:rPr lang="en-US" sz="2400" dirty="0" smtClean="0"/>
              <a:t>Alfred lived ca. 849-899, reigned 871-899</a:t>
            </a:r>
          </a:p>
        </p:txBody>
      </p:sp>
      <p:pic>
        <p:nvPicPr>
          <p:cNvPr id="19459" name="Picture 2" descr="Map of Anglo-Saxon England"/>
          <p:cNvPicPr>
            <a:picLocks noChangeAspect="1" noChangeArrowheads="1"/>
          </p:cNvPicPr>
          <p:nvPr/>
        </p:nvPicPr>
        <p:blipFill>
          <a:blip r:embed="rId3" cstate="print"/>
          <a:srcRect/>
          <a:stretch>
            <a:fillRect/>
          </a:stretch>
        </p:blipFill>
        <p:spPr bwMode="auto">
          <a:xfrm>
            <a:off x="4114800" y="381000"/>
            <a:ext cx="4692650" cy="5486400"/>
          </a:xfrm>
          <a:prstGeom prst="rect">
            <a:avLst/>
          </a:prstGeom>
          <a:noFill/>
          <a:ln w="25400">
            <a:solidFill>
              <a:schemeClr val="tx1">
                <a:alpha val="0"/>
              </a:schemeClr>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err="1" smtClean="0"/>
              <a:t>Burghal</a:t>
            </a:r>
            <a:r>
              <a:rPr lang="en-US" dirty="0" smtClean="0"/>
              <a:t> System under the Anglo-Saxons</a:t>
            </a:r>
            <a:endParaRPr lang="en-US" dirty="0"/>
          </a:p>
        </p:txBody>
      </p:sp>
      <p:sp>
        <p:nvSpPr>
          <p:cNvPr id="21506" name="Content Placeholder 2"/>
          <p:cNvSpPr>
            <a:spLocks noGrp="1"/>
          </p:cNvSpPr>
          <p:nvPr>
            <p:ph sz="quarter" idx="1"/>
          </p:nvPr>
        </p:nvSpPr>
        <p:spPr>
          <a:xfrm>
            <a:off x="457200" y="1600200"/>
            <a:ext cx="7467600" cy="4873625"/>
          </a:xfrm>
        </p:spPr>
        <p:txBody>
          <a:bodyPr/>
          <a:lstStyle/>
          <a:p>
            <a:r>
              <a:rPr lang="en-US" sz="3200" b="1" smtClean="0"/>
              <a:t>Burhs</a:t>
            </a:r>
            <a:r>
              <a:rPr lang="en-US" sz="3200" smtClean="0"/>
              <a:t> (</a:t>
            </a:r>
            <a:r>
              <a:rPr lang="en-US" sz="3200" b="1" smtClean="0"/>
              <a:t>boroughs</a:t>
            </a:r>
            <a:r>
              <a:rPr lang="en-US" sz="3200" smtClean="0"/>
              <a:t>) established under Alfred the Great</a:t>
            </a:r>
          </a:p>
          <a:p>
            <a:pPr lvl="1"/>
            <a:r>
              <a:rPr lang="en-US" sz="2400" smtClean="0"/>
              <a:t>Fortified towns</a:t>
            </a:r>
          </a:p>
          <a:p>
            <a:pPr lvl="1"/>
            <a:r>
              <a:rPr lang="en-US" sz="2400" smtClean="0"/>
              <a:t>Expensive to man and maintain</a:t>
            </a:r>
          </a:p>
          <a:p>
            <a:r>
              <a:rPr lang="en-US" sz="3200" b="1" smtClean="0"/>
              <a:t>Shires</a:t>
            </a:r>
          </a:p>
          <a:p>
            <a:pPr lvl="1"/>
            <a:r>
              <a:rPr lang="en-US" sz="2400" smtClean="0"/>
              <a:t>Administrative districts</a:t>
            </a:r>
          </a:p>
          <a:p>
            <a:pPr lvl="2"/>
            <a:r>
              <a:rPr lang="en-US" sz="2000" b="1" i="1" smtClean="0"/>
              <a:t>Shire</a:t>
            </a:r>
            <a:r>
              <a:rPr lang="en-US" sz="2000" smtClean="0"/>
              <a:t> is synonymous with </a:t>
            </a:r>
            <a:r>
              <a:rPr lang="en-US" sz="2000" b="1" i="1" smtClean="0"/>
              <a:t>county</a:t>
            </a:r>
          </a:p>
          <a:p>
            <a:pPr lvl="1"/>
            <a:r>
              <a:rPr lang="en-US" sz="2400" smtClean="0"/>
              <a:t>Shire was expected to pay for the support and maintenance of its borough</a:t>
            </a:r>
          </a:p>
          <a:p>
            <a:pPr lvl="1"/>
            <a:r>
              <a:rPr lang="en-US" sz="2400" smtClean="0"/>
              <a:t>Shires were governed by a </a:t>
            </a:r>
            <a:r>
              <a:rPr lang="en-US" sz="2400" b="1" i="1" smtClean="0"/>
              <a:t>shire reeve</a:t>
            </a:r>
            <a:r>
              <a:rPr lang="en-US" sz="2400" smtClean="0"/>
              <a:t>, or </a:t>
            </a:r>
            <a:r>
              <a:rPr lang="en-US" sz="2400" b="1" i="1" smtClean="0"/>
              <a:t>sheriff</a:t>
            </a:r>
            <a:endParaRPr lang="en-US" sz="2400" b="1" smtClean="0"/>
          </a:p>
          <a:p>
            <a:pPr lvl="2"/>
            <a:r>
              <a:rPr lang="en-US" sz="2000" smtClean="0"/>
              <a:t>Reeve – Term dating back to Old English that means a representative of the crown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err="1" smtClean="0"/>
              <a:t>Danelaw</a:t>
            </a:r>
            <a:endParaRPr lang="en-US" dirty="0"/>
          </a:p>
        </p:txBody>
      </p:sp>
      <p:sp>
        <p:nvSpPr>
          <p:cNvPr id="3" name="Content Placeholder 2"/>
          <p:cNvSpPr>
            <a:spLocks noGrp="1"/>
          </p:cNvSpPr>
          <p:nvPr>
            <p:ph sz="quarter" idx="1"/>
          </p:nvPr>
        </p:nvSpPr>
        <p:spPr>
          <a:xfrm>
            <a:off x="457200" y="1600200"/>
            <a:ext cx="3733800" cy="4873625"/>
          </a:xfrm>
        </p:spPr>
        <p:txBody>
          <a:bodyPr>
            <a:normAutofit lnSpcReduction="10000"/>
          </a:bodyPr>
          <a:lstStyle/>
          <a:p>
            <a:pPr marL="274320" indent="-274320" fontAlgn="auto">
              <a:spcAft>
                <a:spcPts val="0"/>
              </a:spcAft>
              <a:buFont typeface="Wingdings"/>
              <a:buChar char=""/>
              <a:defRPr/>
            </a:pPr>
            <a:r>
              <a:rPr lang="en-US" b="1" dirty="0" err="1" smtClean="0"/>
              <a:t>Danelaw</a:t>
            </a:r>
            <a:r>
              <a:rPr lang="en-US" dirty="0" smtClean="0"/>
              <a:t> describes the territory ruled by the Danes (</a:t>
            </a:r>
            <a:r>
              <a:rPr lang="en-US" b="1" dirty="0" smtClean="0"/>
              <a:t>Vikings</a:t>
            </a:r>
            <a:r>
              <a:rPr lang="en-US" dirty="0" smtClean="0"/>
              <a:t>), the treaties between the Danes and the Anglo-Saxons, and the laws of the Danish settlers</a:t>
            </a:r>
          </a:p>
          <a:p>
            <a:pPr marL="274320" indent="-274320" fontAlgn="auto">
              <a:spcAft>
                <a:spcPts val="0"/>
              </a:spcAft>
              <a:buFont typeface="Wingdings"/>
              <a:buChar char=""/>
              <a:defRPr/>
            </a:pPr>
            <a:r>
              <a:rPr lang="en-US" b="1" i="1" dirty="0" err="1" smtClean="0"/>
              <a:t>Weregeld</a:t>
            </a:r>
            <a:r>
              <a:rPr lang="en-US" dirty="0" smtClean="0"/>
              <a:t> (</a:t>
            </a:r>
            <a:r>
              <a:rPr lang="en-US" i="1" dirty="0" smtClean="0"/>
              <a:t>were</a:t>
            </a:r>
            <a:r>
              <a:rPr lang="en-US" dirty="0" smtClean="0"/>
              <a:t> = </a:t>
            </a:r>
            <a:r>
              <a:rPr lang="en-US" i="1" dirty="0" smtClean="0"/>
              <a:t>man</a:t>
            </a:r>
            <a:r>
              <a:rPr lang="en-US" dirty="0" smtClean="0"/>
              <a:t>; </a:t>
            </a:r>
            <a:r>
              <a:rPr lang="en-US" i="1" dirty="0" smtClean="0"/>
              <a:t>geld</a:t>
            </a:r>
            <a:r>
              <a:rPr lang="en-US" dirty="0" smtClean="0"/>
              <a:t> = </a:t>
            </a:r>
            <a:r>
              <a:rPr lang="en-US" i="1" dirty="0" smtClean="0"/>
              <a:t>money</a:t>
            </a:r>
            <a:r>
              <a:rPr lang="en-US" dirty="0" smtClean="0"/>
              <a:t>) </a:t>
            </a:r>
            <a:r>
              <a:rPr lang="en-US" dirty="0" smtClean="0"/>
              <a:t>– payment for the death of a person</a:t>
            </a:r>
          </a:p>
          <a:p>
            <a:pPr marL="640080" lvl="1" indent="-274320" fontAlgn="auto">
              <a:spcAft>
                <a:spcPts val="0"/>
              </a:spcAft>
              <a:buFont typeface="Wingdings 2"/>
              <a:buChar char=""/>
              <a:defRPr/>
            </a:pPr>
            <a:r>
              <a:rPr lang="en-US" dirty="0" smtClean="0"/>
              <a:t>The higher the person’s rank, the higher the payment</a:t>
            </a:r>
          </a:p>
          <a:p>
            <a:pPr marL="274320" indent="-274320" fontAlgn="auto">
              <a:spcAft>
                <a:spcPts val="0"/>
              </a:spcAft>
              <a:buFont typeface="Wingdings"/>
              <a:buChar char=""/>
              <a:defRPr/>
            </a:pPr>
            <a:r>
              <a:rPr lang="en-US" dirty="0" smtClean="0"/>
              <a:t>But we would not recognize most of the Danish system of law and government</a:t>
            </a:r>
          </a:p>
          <a:p>
            <a:pPr marL="640080" lvl="1" indent="-274320" fontAlgn="auto">
              <a:spcAft>
                <a:spcPts val="0"/>
              </a:spcAft>
              <a:buFont typeface="Wingdings 2"/>
              <a:buNone/>
              <a:defRPr/>
            </a:pPr>
            <a:endParaRPr lang="en-US" i="1" dirty="0" smtClean="0"/>
          </a:p>
          <a:p>
            <a:pPr marL="274320" indent="-274320" fontAlgn="auto">
              <a:spcAft>
                <a:spcPts val="0"/>
              </a:spcAft>
              <a:buFont typeface="Wingdings"/>
              <a:buChar char=""/>
              <a:defRPr/>
            </a:pPr>
            <a:endParaRPr lang="en-US" dirty="0"/>
          </a:p>
        </p:txBody>
      </p:sp>
      <p:pic>
        <p:nvPicPr>
          <p:cNvPr id="23555" name="Picture 2"/>
          <p:cNvPicPr>
            <a:picLocks noChangeAspect="1" noChangeArrowheads="1"/>
          </p:cNvPicPr>
          <p:nvPr/>
        </p:nvPicPr>
        <p:blipFill>
          <a:blip r:embed="rId3" cstate="print"/>
          <a:srcRect/>
          <a:stretch>
            <a:fillRect/>
          </a:stretch>
        </p:blipFill>
        <p:spPr bwMode="auto">
          <a:xfrm>
            <a:off x="4397375" y="381000"/>
            <a:ext cx="4746625" cy="6019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11</a:t>
            </a:r>
            <a:r>
              <a:rPr lang="en-US" baseline="30000" dirty="0" smtClean="0"/>
              <a:t>th</a:t>
            </a:r>
            <a:r>
              <a:rPr lang="en-US" dirty="0" smtClean="0"/>
              <a:t>-Century Kings of England</a:t>
            </a:r>
            <a:endParaRPr lang="en-US" dirty="0"/>
          </a:p>
        </p:txBody>
      </p:sp>
      <p:graphicFrame>
        <p:nvGraphicFramePr>
          <p:cNvPr id="6" name="Content Placeholder 5"/>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Norman Conquest, 1066</a:t>
            </a:r>
            <a:endParaRPr lang="en-US" dirty="0"/>
          </a:p>
        </p:txBody>
      </p:sp>
      <p:sp>
        <p:nvSpPr>
          <p:cNvPr id="3" name="Content Placeholder 2"/>
          <p:cNvSpPr>
            <a:spLocks noGrp="1"/>
          </p:cNvSpPr>
          <p:nvPr>
            <p:ph sz="quarter" idx="1"/>
          </p:nvPr>
        </p:nvSpPr>
        <p:spPr>
          <a:xfrm>
            <a:off x="457200" y="1600200"/>
            <a:ext cx="7467600" cy="4873625"/>
          </a:xfrm>
        </p:spPr>
        <p:txBody>
          <a:bodyPr>
            <a:normAutofit fontScale="92500" lnSpcReduction="10000"/>
          </a:bodyPr>
          <a:lstStyle/>
          <a:p>
            <a:pPr marL="274320" indent="-274320" fontAlgn="auto">
              <a:spcAft>
                <a:spcPts val="0"/>
              </a:spcAft>
              <a:buFont typeface="Wingdings"/>
              <a:buChar char=""/>
              <a:defRPr/>
            </a:pPr>
            <a:r>
              <a:rPr lang="en-US" b="1" dirty="0" smtClean="0"/>
              <a:t>Edward the Confessor </a:t>
            </a:r>
            <a:r>
              <a:rPr lang="en-US" dirty="0" smtClean="0"/>
              <a:t>died without a clear heir</a:t>
            </a:r>
          </a:p>
          <a:p>
            <a:pPr marL="640080" lvl="1" indent="-274320" fontAlgn="auto">
              <a:spcAft>
                <a:spcPts val="0"/>
              </a:spcAft>
              <a:buFont typeface="Wingdings 2"/>
              <a:buChar char=""/>
              <a:defRPr/>
            </a:pPr>
            <a:r>
              <a:rPr lang="en-US" dirty="0" smtClean="0"/>
              <a:t>Plenty of people wanted the throne</a:t>
            </a:r>
          </a:p>
          <a:p>
            <a:pPr marL="640080" lvl="1" indent="-274320" fontAlgn="auto">
              <a:spcAft>
                <a:spcPts val="0"/>
              </a:spcAft>
              <a:buFont typeface="Wingdings 2"/>
              <a:buChar char=""/>
              <a:defRPr/>
            </a:pPr>
            <a:r>
              <a:rPr lang="en-US" b="1" dirty="0" smtClean="0"/>
              <a:t>Harold </a:t>
            </a:r>
            <a:r>
              <a:rPr lang="en-US" b="1" dirty="0" err="1" smtClean="0"/>
              <a:t>Godwinson</a:t>
            </a:r>
            <a:r>
              <a:rPr lang="en-US" b="1" dirty="0" smtClean="0"/>
              <a:t> </a:t>
            </a:r>
            <a:r>
              <a:rPr lang="en-US" dirty="0" smtClean="0"/>
              <a:t>ruled for most of 1066</a:t>
            </a:r>
          </a:p>
          <a:p>
            <a:pPr lvl="2" indent="-182880" fontAlgn="auto">
              <a:spcAft>
                <a:spcPts val="0"/>
              </a:spcAft>
              <a:buClr>
                <a:schemeClr val="accent1">
                  <a:shade val="75000"/>
                </a:schemeClr>
              </a:buClr>
              <a:buFont typeface="Wingdings"/>
              <a:buChar char=""/>
              <a:defRPr/>
            </a:pPr>
            <a:r>
              <a:rPr lang="en-US" dirty="0" smtClean="0"/>
              <a:t>His sister had been the wife of Edward the Confessor</a:t>
            </a:r>
          </a:p>
          <a:p>
            <a:pPr lvl="2" indent="-182880" fontAlgn="auto">
              <a:spcAft>
                <a:spcPts val="0"/>
              </a:spcAft>
              <a:buClr>
                <a:schemeClr val="accent1">
                  <a:shade val="75000"/>
                </a:schemeClr>
              </a:buClr>
              <a:buFont typeface="Wingdings"/>
              <a:buChar char=""/>
              <a:defRPr/>
            </a:pPr>
            <a:r>
              <a:rPr lang="en-US" dirty="0" smtClean="0"/>
              <a:t>Considered the last Anglo-Saxon king of England</a:t>
            </a:r>
          </a:p>
          <a:p>
            <a:pPr marL="274320" indent="-274320" fontAlgn="auto">
              <a:spcAft>
                <a:spcPts val="0"/>
              </a:spcAft>
              <a:buFont typeface="Wingdings"/>
              <a:buChar char=""/>
              <a:defRPr/>
            </a:pPr>
            <a:r>
              <a:rPr lang="en-US" b="1" dirty="0" smtClean="0"/>
              <a:t>William the Conqueror </a:t>
            </a:r>
            <a:r>
              <a:rPr lang="en-US" dirty="0" smtClean="0"/>
              <a:t>(</a:t>
            </a:r>
            <a:r>
              <a:rPr lang="en-US" b="1" dirty="0" smtClean="0"/>
              <a:t>William I</a:t>
            </a:r>
            <a:r>
              <a:rPr lang="en-US" dirty="0" smtClean="0"/>
              <a:t>)</a:t>
            </a:r>
          </a:p>
          <a:p>
            <a:pPr marL="640080" lvl="1" indent="-274320" fontAlgn="auto">
              <a:spcAft>
                <a:spcPts val="0"/>
              </a:spcAft>
              <a:buFont typeface="Wingdings 2"/>
              <a:buChar char=""/>
              <a:defRPr/>
            </a:pPr>
            <a:r>
              <a:rPr lang="en-US" dirty="0" smtClean="0"/>
              <a:t>Illegitimate son of the Duke of Normandy and cousin of Edward the Confessor</a:t>
            </a:r>
          </a:p>
          <a:p>
            <a:pPr marL="640080" lvl="1" indent="-274320" fontAlgn="auto">
              <a:spcAft>
                <a:spcPts val="0"/>
              </a:spcAft>
              <a:buFont typeface="Wingdings 2"/>
              <a:buChar char=""/>
              <a:defRPr/>
            </a:pPr>
            <a:r>
              <a:rPr lang="en-US" dirty="0" smtClean="0"/>
              <a:t>Won English throne from Harold </a:t>
            </a:r>
            <a:r>
              <a:rPr lang="en-US" dirty="0" err="1" smtClean="0"/>
              <a:t>Godwinson</a:t>
            </a:r>
            <a:r>
              <a:rPr lang="en-US" dirty="0" smtClean="0"/>
              <a:t> at the </a:t>
            </a:r>
            <a:r>
              <a:rPr lang="en-US" b="1" dirty="0" smtClean="0"/>
              <a:t>Battle of Hastings</a:t>
            </a:r>
          </a:p>
          <a:p>
            <a:pPr marL="640080" lvl="1" indent="-274320" fontAlgn="auto">
              <a:spcAft>
                <a:spcPts val="0"/>
              </a:spcAft>
              <a:buFont typeface="Wingdings 2"/>
              <a:buChar char=""/>
              <a:defRPr/>
            </a:pPr>
            <a:r>
              <a:rPr lang="en-US" dirty="0" smtClean="0"/>
              <a:t>Crowned on Christmas Day, 1066</a:t>
            </a:r>
          </a:p>
          <a:p>
            <a:pPr marL="274320" indent="-274320" fontAlgn="auto">
              <a:spcAft>
                <a:spcPts val="0"/>
              </a:spcAft>
              <a:buFont typeface="Wingdings"/>
              <a:buChar char=""/>
              <a:defRPr/>
            </a:pPr>
            <a:r>
              <a:rPr lang="en-US" dirty="0" smtClean="0"/>
              <a:t>England under </a:t>
            </a:r>
            <a:r>
              <a:rPr lang="en-US" b="1" dirty="0" smtClean="0"/>
              <a:t>William I</a:t>
            </a:r>
          </a:p>
          <a:p>
            <a:pPr marL="640080" lvl="1" indent="-274320" fontAlgn="auto">
              <a:spcAft>
                <a:spcPts val="0"/>
              </a:spcAft>
              <a:buFont typeface="Wingdings 2"/>
              <a:buChar char=""/>
              <a:defRPr/>
            </a:pPr>
            <a:r>
              <a:rPr lang="en-US" b="1" dirty="0" smtClean="0"/>
              <a:t>Centralized government</a:t>
            </a:r>
          </a:p>
          <a:p>
            <a:pPr lvl="2" indent="-182880" fontAlgn="auto">
              <a:spcAft>
                <a:spcPts val="0"/>
              </a:spcAft>
              <a:buClr>
                <a:schemeClr val="accent1">
                  <a:shade val="75000"/>
                </a:schemeClr>
              </a:buClr>
              <a:buFont typeface="Wingdings"/>
              <a:buChar char=""/>
              <a:defRPr/>
            </a:pPr>
            <a:r>
              <a:rPr lang="en-US" dirty="0" smtClean="0"/>
              <a:t>Kept 1/5 of the land for himself and divided the rest among his loyal followers</a:t>
            </a:r>
          </a:p>
          <a:p>
            <a:pPr lvl="2" indent="-182880" fontAlgn="auto">
              <a:spcAft>
                <a:spcPts val="0"/>
              </a:spcAft>
              <a:buClr>
                <a:schemeClr val="accent1">
                  <a:shade val="75000"/>
                </a:schemeClr>
              </a:buClr>
              <a:buFont typeface="Wingdings"/>
              <a:buChar char=""/>
              <a:defRPr/>
            </a:pPr>
            <a:r>
              <a:rPr lang="en-US" dirty="0" smtClean="0"/>
              <a:t>King of England, but a vassal to the king of France (because of Normandy)</a:t>
            </a:r>
          </a:p>
          <a:p>
            <a:pPr marL="640080" lvl="1" indent="-274320" fontAlgn="auto">
              <a:spcAft>
                <a:spcPts val="0"/>
              </a:spcAft>
              <a:buFont typeface="Wingdings 2"/>
              <a:buChar char=""/>
              <a:defRPr/>
            </a:pPr>
            <a:r>
              <a:rPr lang="en-US" dirty="0" smtClean="0"/>
              <a:t>William I and the French lords under him spoke French</a:t>
            </a:r>
          </a:p>
          <a:p>
            <a:pPr lvl="2" indent="-182880" fontAlgn="auto">
              <a:spcAft>
                <a:spcPts val="0"/>
              </a:spcAft>
              <a:buClr>
                <a:schemeClr val="accent1">
                  <a:shade val="75000"/>
                </a:schemeClr>
              </a:buClr>
              <a:buFont typeface="Wingdings"/>
              <a:buChar char=""/>
              <a:defRPr/>
            </a:pPr>
            <a:r>
              <a:rPr lang="en-US" dirty="0" smtClean="0"/>
              <a:t>Development of </a:t>
            </a:r>
            <a:r>
              <a:rPr lang="en-US" b="1" dirty="0" smtClean="0"/>
              <a:t>Middle English </a:t>
            </a:r>
            <a:r>
              <a:rPr lang="en-US" dirty="0" smtClean="0"/>
              <a:t>(combination of Old English and French)</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Review Questions</a:t>
            </a:r>
            <a:endParaRPr lang="en-US" dirty="0"/>
          </a:p>
        </p:txBody>
      </p:sp>
      <p:sp>
        <p:nvSpPr>
          <p:cNvPr id="3" name="Content Placeholder 2"/>
          <p:cNvSpPr>
            <a:spLocks noGrp="1"/>
          </p:cNvSpPr>
          <p:nvPr>
            <p:ph sz="quarter" idx="1"/>
          </p:nvPr>
        </p:nvSpPr>
        <p:spPr>
          <a:xfrm>
            <a:off x="457200" y="1600200"/>
            <a:ext cx="7467600" cy="4873625"/>
          </a:xfrm>
        </p:spPr>
        <p:txBody>
          <a:bodyPr>
            <a:noAutofit/>
          </a:bodyPr>
          <a:lstStyle/>
          <a:p>
            <a:pPr marL="457200" indent="-457200" fontAlgn="auto">
              <a:spcAft>
                <a:spcPts val="0"/>
              </a:spcAft>
              <a:buFont typeface="+mj-lt"/>
              <a:buAutoNum type="arabicPeriod"/>
              <a:defRPr/>
            </a:pPr>
            <a:r>
              <a:rPr lang="en-US" sz="3000" dirty="0" smtClean="0"/>
              <a:t>What group ruled the Britons from 43 to 410 CE?</a:t>
            </a:r>
          </a:p>
          <a:p>
            <a:pPr marL="457200" indent="-457200" fontAlgn="auto">
              <a:spcAft>
                <a:spcPts val="0"/>
              </a:spcAft>
              <a:buFont typeface="+mj-lt"/>
              <a:buAutoNum type="arabicPeriod"/>
              <a:defRPr/>
            </a:pPr>
            <a:r>
              <a:rPr lang="en-US" sz="3000" dirty="0" smtClean="0">
                <a:solidFill>
                  <a:schemeClr val="tx2">
                    <a:lumMod val="75000"/>
                  </a:schemeClr>
                </a:solidFill>
              </a:rPr>
              <a:t>What group(s) invaded Britannia beginning in the early 400s?</a:t>
            </a:r>
          </a:p>
          <a:p>
            <a:pPr marL="457200" indent="-457200" fontAlgn="auto">
              <a:spcAft>
                <a:spcPts val="0"/>
              </a:spcAft>
              <a:buFont typeface="+mj-lt"/>
              <a:buAutoNum type="arabicPeriod"/>
              <a:defRPr/>
            </a:pPr>
            <a:r>
              <a:rPr lang="en-US" sz="3000" dirty="0" smtClean="0"/>
              <a:t>What group settled in England beginning around 800 CE?</a:t>
            </a:r>
          </a:p>
          <a:p>
            <a:pPr marL="457200" indent="-457200" fontAlgn="auto">
              <a:spcAft>
                <a:spcPts val="0"/>
              </a:spcAft>
              <a:buFont typeface="+mj-lt"/>
              <a:buAutoNum type="arabicPeriod"/>
              <a:defRPr/>
            </a:pPr>
            <a:r>
              <a:rPr lang="en-US" sz="3000" dirty="0" smtClean="0">
                <a:solidFill>
                  <a:schemeClr val="tx2">
                    <a:lumMod val="75000"/>
                  </a:schemeClr>
                </a:solidFill>
              </a:rPr>
              <a:t>What was the </a:t>
            </a:r>
            <a:r>
              <a:rPr lang="en-US" sz="3000" dirty="0" err="1" smtClean="0">
                <a:solidFill>
                  <a:schemeClr val="tx2">
                    <a:lumMod val="75000"/>
                  </a:schemeClr>
                </a:solidFill>
              </a:rPr>
              <a:t>burghal</a:t>
            </a:r>
            <a:r>
              <a:rPr lang="en-US" sz="3000" dirty="0" smtClean="0">
                <a:solidFill>
                  <a:schemeClr val="tx2">
                    <a:lumMod val="75000"/>
                  </a:schemeClr>
                </a:solidFill>
              </a:rPr>
              <a:t> system?</a:t>
            </a:r>
          </a:p>
          <a:p>
            <a:pPr marL="457200" indent="-457200" fontAlgn="auto">
              <a:spcAft>
                <a:spcPts val="0"/>
              </a:spcAft>
              <a:buFont typeface="+mj-lt"/>
              <a:buAutoNum type="arabicPeriod"/>
              <a:defRPr/>
            </a:pPr>
            <a:r>
              <a:rPr lang="en-US" sz="3000" dirty="0" smtClean="0"/>
              <a:t>How and why did the Normans conquer England in 1066?</a:t>
            </a:r>
          </a:p>
          <a:p>
            <a:pPr marL="457200" indent="-457200" fontAlgn="auto">
              <a:spcAft>
                <a:spcPts val="0"/>
              </a:spcAft>
              <a:buFont typeface="+mj-lt"/>
              <a:buAutoNum type="arabicPeriod"/>
              <a:defRPr/>
            </a:pPr>
            <a:r>
              <a:rPr lang="en-US" sz="3000" dirty="0" smtClean="0">
                <a:solidFill>
                  <a:schemeClr val="tx2">
                    <a:lumMod val="75000"/>
                  </a:schemeClr>
                </a:solidFill>
              </a:rPr>
              <a:t>How did William the Conqueror establish civilized government in England?</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nnual Condensed"/>
        <a:ea typeface=""/>
        <a:cs typeface=""/>
      </a:majorFont>
      <a:minorFont>
        <a:latin typeface="Agency FB"/>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Oriel</Template>
  <TotalTime>2136</TotalTime>
  <Words>1739</Words>
  <Application>Microsoft Office PowerPoint</Application>
  <PresentationFormat>On-screen Show (4:3)</PresentationFormat>
  <Paragraphs>162</Paragraphs>
  <Slides>15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Agency FB</vt:lpstr>
      <vt:lpstr>Arial</vt:lpstr>
      <vt:lpstr>Annual Condensed</vt:lpstr>
      <vt:lpstr>Wingdings</vt:lpstr>
      <vt:lpstr>Wingdings 2</vt:lpstr>
      <vt:lpstr>Calibri</vt:lpstr>
      <vt:lpstr>Oriel</vt:lpstr>
      <vt:lpstr>Government in Britannia from the Romans to the Model Parliament</vt:lpstr>
      <vt:lpstr>Roman Britain</vt:lpstr>
      <vt:lpstr>The Anglo-Saxons</vt:lpstr>
      <vt:lpstr>King Alfred’s Response to the Viking Invasions</vt:lpstr>
      <vt:lpstr>Burghal System under the Anglo-Saxons</vt:lpstr>
      <vt:lpstr>Danelaw</vt:lpstr>
      <vt:lpstr>11th-Century Kings of England</vt:lpstr>
      <vt:lpstr>Norman Conquest, 1066</vt:lpstr>
      <vt:lpstr>Review Questions</vt:lpstr>
      <vt:lpstr>Henry II (Ruled England, 1154-1189)</vt:lpstr>
      <vt:lpstr>King John (Ruled 1199-1216)</vt:lpstr>
      <vt:lpstr>Magna Carta (1215)</vt:lpstr>
      <vt:lpstr>Model Parliament, 1295</vt:lpstr>
      <vt:lpstr>Development of Parliament</vt:lpstr>
      <vt:lpstr>Review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Triumph of Parliamentary Democracy in England</dc:title>
  <dc:subject>World History - Global Studies</dc:subject>
  <dc:creator>Student Handouts, Inc.</dc:creator>
  <cp:lastModifiedBy>Tonya Keogh</cp:lastModifiedBy>
  <cp:revision>210</cp:revision>
  <dcterms:created xsi:type="dcterms:W3CDTF">2010-01-28T18:59:23Z</dcterms:created>
  <dcterms:modified xsi:type="dcterms:W3CDTF">2011-03-24T08:27:35Z</dcterms:modified>
</cp:coreProperties>
</file>