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9E39-0F10-4C60-B24A-84960427BCC4}" type="datetimeFigureOut">
              <a:rPr lang="en-US" smtClean="0"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0B86-A48B-4603-A2A9-D762F7BF84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a/ac/BattleofIssus333BC-mosaic-deta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09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676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Macedonia, Alexander the Great, and the Hellenistic World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0668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© Student Handouts, Inc.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Alexandria,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 in Egypt founded by, and named after, Alexander the Great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Ptolemy came to rule Egypt after Alexander’s death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Ptolemies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built a university in Alexandria – “Library of Alexandria”</a:t>
            </a:r>
          </a:p>
          <a:p>
            <a:pPr lvl="1"/>
            <a:r>
              <a:rPr lang="en-US" dirty="0" smtClean="0"/>
              <a:t>Included 700,000 volumes written on papyrus</a:t>
            </a:r>
          </a:p>
          <a:p>
            <a:pPr lvl="1"/>
            <a:r>
              <a:rPr lang="en-US" dirty="0" smtClean="0"/>
              <a:t>Center of research and scholarship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Hellenistic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practical, useful inventions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Euclid</a:t>
            </a:r>
            <a:r>
              <a:rPr lang="en-US" dirty="0" smtClean="0"/>
              <a:t> (lived circa 300 B.C.E.)</a:t>
            </a:r>
          </a:p>
          <a:p>
            <a:pPr lvl="1"/>
            <a:r>
              <a:rPr lang="en-US" dirty="0" smtClean="0"/>
              <a:t>Greek who lived and worked in Alexandria, Egypt</a:t>
            </a:r>
          </a:p>
          <a:p>
            <a:pPr lvl="1"/>
            <a:r>
              <a:rPr lang="en-US" dirty="0" smtClean="0"/>
              <a:t>“Father of Geometry”</a:t>
            </a:r>
          </a:p>
          <a:p>
            <a:pPr lvl="2"/>
            <a:r>
              <a:rPr lang="en-US" dirty="0" smtClean="0"/>
              <a:t>Theorems in plane geometry (“Euclidean geometry”)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b="1" dirty="0" smtClean="0"/>
              <a:t>Archimedes</a:t>
            </a:r>
            <a:r>
              <a:rPr lang="en-US" dirty="0" smtClean="0"/>
              <a:t> (circa 287 B.C.E.-circa 212 B.C.E.)</a:t>
            </a:r>
          </a:p>
          <a:p>
            <a:pPr lvl="1"/>
            <a:r>
              <a:rPr lang="en-US" dirty="0" smtClean="0"/>
              <a:t>Greek who lived and worked in Sicily</a:t>
            </a:r>
          </a:p>
          <a:p>
            <a:pPr lvl="1"/>
            <a:r>
              <a:rPr lang="en-US" dirty="0" smtClean="0"/>
              <a:t>Principle of specific gravity</a:t>
            </a:r>
          </a:p>
          <a:p>
            <a:pPr lvl="1"/>
            <a:r>
              <a:rPr lang="en-US" dirty="0" smtClean="0"/>
              <a:t>Law of floating bodies</a:t>
            </a:r>
          </a:p>
          <a:p>
            <a:pPr lvl="1"/>
            <a:r>
              <a:rPr lang="en-US" dirty="0" smtClean="0"/>
              <a:t>Used levers, pulleys, and screws to build things such as catapults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Hellenistic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Eratosthenes</a:t>
            </a:r>
            <a:r>
              <a:rPr lang="en-US" dirty="0" smtClean="0"/>
              <a:t> (circa 276 B.C.E.-circa 195 B.C.E.)</a:t>
            </a:r>
          </a:p>
          <a:p>
            <a:pPr lvl="1"/>
            <a:r>
              <a:rPr lang="en-US" dirty="0" smtClean="0"/>
              <a:t>Greek born in modern-day Libya</a:t>
            </a:r>
          </a:p>
          <a:p>
            <a:pPr lvl="1"/>
            <a:r>
              <a:rPr lang="en-US" dirty="0" smtClean="0"/>
              <a:t>Geographer and librarian of Alexandria, Egypt</a:t>
            </a:r>
          </a:p>
          <a:p>
            <a:pPr lvl="1"/>
            <a:r>
              <a:rPr lang="en-US" dirty="0" smtClean="0"/>
              <a:t>Closely determined the earth’s diameter</a:t>
            </a:r>
          </a:p>
          <a:p>
            <a:pPr lvl="1"/>
            <a:r>
              <a:rPr lang="en-US" dirty="0" smtClean="0"/>
              <a:t>Measured earth’s distance from the sun with 99% accuracy</a:t>
            </a:r>
          </a:p>
          <a:p>
            <a:pPr lvl="1"/>
            <a:r>
              <a:rPr lang="en-US" dirty="0" smtClean="0"/>
              <a:t>Used lines of longitude and latitude on a map</a:t>
            </a:r>
          </a:p>
          <a:p>
            <a:pPr lvl="1"/>
            <a:r>
              <a:rPr lang="en-US" dirty="0" smtClean="0"/>
              <a:t>Believed earth is round</a:t>
            </a:r>
          </a:p>
          <a:p>
            <a:pPr lvl="2"/>
            <a:r>
              <a:rPr lang="en-US" dirty="0" smtClean="0"/>
              <a:t>One could sail India by sailing west</a:t>
            </a:r>
          </a:p>
          <a:p>
            <a:r>
              <a:rPr lang="en-US" b="1" dirty="0" smtClean="0"/>
              <a:t>Aristarchus of Samos </a:t>
            </a:r>
            <a:r>
              <a:rPr lang="en-US" dirty="0" smtClean="0"/>
              <a:t>(310 B.C.E.-circa 230 B.C.E.)</a:t>
            </a:r>
          </a:p>
          <a:p>
            <a:pPr lvl="1"/>
            <a:r>
              <a:rPr lang="en-US" dirty="0" smtClean="0"/>
              <a:t>Heliocentric model – first to advocate that the earth revolves around the sun</a:t>
            </a:r>
          </a:p>
          <a:p>
            <a:r>
              <a:rPr lang="en-US" b="1" dirty="0" smtClean="0"/>
              <a:t>Hipparchus</a:t>
            </a:r>
            <a:r>
              <a:rPr lang="en-US" dirty="0" smtClean="0"/>
              <a:t> (circa 190 B.C.E.-120 B.C.E.)</a:t>
            </a:r>
          </a:p>
          <a:p>
            <a:pPr lvl="1"/>
            <a:r>
              <a:rPr lang="en-US" dirty="0" smtClean="0"/>
              <a:t>Invented plane and spherical trigonometry</a:t>
            </a:r>
          </a:p>
          <a:p>
            <a:pPr lvl="1"/>
            <a:r>
              <a:rPr lang="en-US" dirty="0" smtClean="0"/>
              <a:t>Predicted eclipses of the moon and sun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Hellenistic Art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95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Architecture</a:t>
            </a:r>
          </a:p>
          <a:p>
            <a:pPr lvl="1"/>
            <a:r>
              <a:rPr lang="en-US" dirty="0" smtClean="0"/>
              <a:t>Built many impressive public buildings</a:t>
            </a:r>
          </a:p>
          <a:p>
            <a:pPr lvl="1"/>
            <a:r>
              <a:rPr lang="en-US" dirty="0" smtClean="0"/>
              <a:t>Baths, libraries, palaces, theaters</a:t>
            </a:r>
          </a:p>
          <a:p>
            <a:pPr lvl="1"/>
            <a:r>
              <a:rPr lang="en-US" dirty="0" smtClean="0"/>
              <a:t>Pharos – lighthouse of Alexandria – 400 feet high</a:t>
            </a:r>
          </a:p>
          <a:p>
            <a:r>
              <a:rPr lang="en-US" b="1" dirty="0" smtClean="0"/>
              <a:t>Art</a:t>
            </a:r>
          </a:p>
          <a:p>
            <a:pPr lvl="1"/>
            <a:r>
              <a:rPr lang="en-US" dirty="0" smtClean="0"/>
              <a:t>More lifelike – showed more expression</a:t>
            </a:r>
          </a:p>
          <a:p>
            <a:pPr lvl="1"/>
            <a:r>
              <a:rPr lang="en-US" dirty="0" smtClean="0"/>
              <a:t>Action, grief, motion, pain</a:t>
            </a:r>
          </a:p>
          <a:p>
            <a:pPr lvl="1"/>
            <a:r>
              <a:rPr lang="en-US" i="1" dirty="0" smtClean="0"/>
              <a:t>The Death of </a:t>
            </a:r>
            <a:r>
              <a:rPr lang="en-US" i="1" dirty="0" err="1" smtClean="0"/>
              <a:t>Laocoon</a:t>
            </a:r>
            <a:r>
              <a:rPr lang="en-US" dirty="0" smtClean="0"/>
              <a:t>, </a:t>
            </a:r>
            <a:r>
              <a:rPr lang="en-US" i="1" dirty="0" smtClean="0"/>
              <a:t>Winged Victory of Samothrace</a:t>
            </a:r>
            <a:r>
              <a:rPr lang="en-US" dirty="0" smtClean="0"/>
              <a:t>, </a:t>
            </a:r>
            <a:r>
              <a:rPr lang="en-US" i="1" dirty="0" smtClean="0"/>
              <a:t>Venus de Milo</a:t>
            </a:r>
            <a:endParaRPr lang="en-US" dirty="0" smtClean="0"/>
          </a:p>
          <a:p>
            <a:pPr lvl="1"/>
            <a:endParaRPr lang="en-US" i="1" dirty="0"/>
          </a:p>
        </p:txBody>
      </p:sp>
      <p:pic>
        <p:nvPicPr>
          <p:cNvPr id="4" name="Picture 2" descr="http://i281.photobucket.com/albums/kk204/StudentHandoutsInc/Pictures/AncientGreec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440" y="0"/>
            <a:ext cx="4297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Hellenistic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Cynics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Cynicism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Diogenes (412-323 B.C.E.)</a:t>
            </a:r>
          </a:p>
          <a:p>
            <a:pPr lvl="1"/>
            <a:r>
              <a:rPr lang="en-US" dirty="0" smtClean="0"/>
              <a:t>Hatred of power and worldly possessions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Stoics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Stoicism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Zeno of </a:t>
            </a:r>
            <a:r>
              <a:rPr lang="en-US" dirty="0" err="1" smtClean="0"/>
              <a:t>Citium</a:t>
            </a:r>
            <a:r>
              <a:rPr lang="en-US" dirty="0" smtClean="0"/>
              <a:t> (334-262 B.C.E.)</a:t>
            </a:r>
          </a:p>
          <a:p>
            <a:pPr lvl="1"/>
            <a:r>
              <a:rPr lang="en-US" dirty="0" smtClean="0"/>
              <a:t>Acceptance, courage, patience</a:t>
            </a:r>
          </a:p>
          <a:p>
            <a:pPr lvl="1"/>
            <a:r>
              <a:rPr lang="en-US" dirty="0" smtClean="0"/>
              <a:t>Roman emperor Marcus Aurelius (121-180 C.E.) was a Stoic philosopher (wrote </a:t>
            </a:r>
            <a:r>
              <a:rPr lang="en-US" i="1" dirty="0" smtClean="0"/>
              <a:t>Confessions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Stoic belief in human brotherhood influenced Christianity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Epicureans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Epicureanism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Epicurus (341-270 B.C.E.)</a:t>
            </a:r>
          </a:p>
          <a:p>
            <a:pPr lvl="1"/>
            <a:r>
              <a:rPr lang="en-US" dirty="0" smtClean="0"/>
              <a:t>No life after death</a:t>
            </a:r>
          </a:p>
          <a:p>
            <a:pPr lvl="1"/>
            <a:r>
              <a:rPr lang="en-US" dirty="0" smtClean="0"/>
              <a:t>Pleasure and pain measure what is good and bad</a:t>
            </a:r>
          </a:p>
          <a:p>
            <a:pPr lvl="1"/>
            <a:r>
              <a:rPr lang="en-US" dirty="0" smtClean="0"/>
              <a:t>Life is to be enjoyed, particularly by searching for knowledge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Hellenistic works had enduring value</a:t>
            </a:r>
          </a:p>
          <a:p>
            <a:r>
              <a:rPr lang="en-US" dirty="0" smtClean="0"/>
              <a:t>Preserved classical Greek heritage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Spread throughout Alexander’s former empire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Particularly at Alexandria, Egypt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Middle East kept and preserved Greek heritage during the fall of Rome and Europe’s Dark Ages</a:t>
            </a:r>
          </a:p>
          <a:p>
            <a:pPr lvl="2"/>
            <a:r>
              <a:rPr lang="en-US" dirty="0" smtClean="0"/>
              <a:t>Europeans rediscovered this Greek heritage during the Crusades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Hellenistic Culture in the Roman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Greek cities of southern Italy piqued Roman interest in Greek culture</a:t>
            </a:r>
          </a:p>
          <a:p>
            <a:pPr lvl="1"/>
            <a:r>
              <a:rPr lang="en-US" dirty="0" smtClean="0"/>
              <a:t>Many southern Italian, Sicilian, and other Mediterranean cities which came under Roman control had been founded by Greeks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Romans spread Greek culture throughout their own empire</a:t>
            </a:r>
          </a:p>
          <a:p>
            <a:pPr lvl="1"/>
            <a:r>
              <a:rPr lang="en-US" dirty="0" smtClean="0"/>
              <a:t>Much Roman art generally copied Greek art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Civilization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Endured for approximately 300 years</a:t>
            </a:r>
          </a:p>
          <a:p>
            <a:r>
              <a:rPr lang="en-US" dirty="0" smtClean="0"/>
              <a:t>Wealth and power in the hands of a few</a:t>
            </a:r>
          </a:p>
          <a:p>
            <a:r>
              <a:rPr lang="en-US" dirty="0" smtClean="0"/>
              <a:t>Reliance on slavery</a:t>
            </a:r>
          </a:p>
          <a:p>
            <a:pPr lvl="1"/>
            <a:r>
              <a:rPr lang="en-US" dirty="0" smtClean="0"/>
              <a:t>Free persons could not find work</a:t>
            </a:r>
          </a:p>
          <a:p>
            <a:pPr lvl="1"/>
            <a:r>
              <a:rPr lang="en-US" dirty="0" smtClean="0"/>
              <a:t>Slave labor cheaper (in the short-term) than investments in new inventions and technologies</a:t>
            </a:r>
          </a:p>
          <a:p>
            <a:pPr lvl="1"/>
            <a:r>
              <a:rPr lang="en-US" dirty="0" smtClean="0"/>
              <a:t>Slave revolts</a:t>
            </a:r>
          </a:p>
          <a:p>
            <a:r>
              <a:rPr lang="en-US" dirty="0" smtClean="0"/>
              <a:t>Continuous warfare among city-states</a:t>
            </a:r>
          </a:p>
          <a:p>
            <a:r>
              <a:rPr lang="en-US" dirty="0" smtClean="0"/>
              <a:t>Easy target for Roman conquest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 what circumstances did Alexander the Great come to the Macedonian throne?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 at least three modern-day countries which were conquered by Alexander the Great.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the term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Hellenistic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the work of a Hellenistic scientist or mathematician.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a Hellenistic philosophy.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caused the fall of Hellenistic society?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Imagine that you are a Babylonian living during the time of Alexander.  How might you view Alexander’s conquests?  Would you consider him “great”?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Macedonia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Macedonians were culturally and ethnically related to the Greeks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Actually looked upon as sort of “barbarian cousins” by the Greeks of Athens, Sparta, etc.</a:t>
            </a:r>
          </a:p>
          <a:p>
            <a:r>
              <a:rPr lang="en-US" dirty="0" smtClean="0"/>
              <a:t>King Philip II of Macedonia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Expanded his territory north to the Danube River and south into the Greek peninsula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Conquered all city-states except Sparta by 338 B.C.E.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Killed while planning to attack Persia (336 B.C.E.)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629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Tutored by the philosopher Aristotle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Precarious position because his mother was not Macedonian (making Alexander half Macedonian), and his father took a Macedonian as a new wife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Wanted to conquer Persia like his father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Wanted to spread Greek culture throughout the world</a:t>
            </a:r>
          </a:p>
          <a:p>
            <a:endParaRPr lang="en-US" dirty="0"/>
          </a:p>
        </p:txBody>
      </p:sp>
      <p:pic>
        <p:nvPicPr>
          <p:cNvPr id="4" name="Picture 2" descr="http://i281.photobucket.com/albums/kk204/StudentHandoutsInc/People/AncientGreec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0"/>
            <a:ext cx="2178033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Philip was killed by companions of Alexander</a:t>
            </a:r>
          </a:p>
          <a:p>
            <a:r>
              <a:rPr lang="en-US" dirty="0" smtClean="0"/>
              <a:t>Alexander came to the throne at age 20 (336 B.C.E.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a/ac/BattleofIssus333BC-mosaic-deta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90800"/>
            <a:ext cx="5905500" cy="407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put down local revolts, including destroying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Thebes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Invasion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beyond</a:t>
            </a:r>
          </a:p>
          <a:p>
            <a:pPr lvl="1"/>
            <a:r>
              <a:rPr lang="en-US" dirty="0" smtClean="0"/>
              <a:t>35,000 troops</a:t>
            </a:r>
          </a:p>
          <a:p>
            <a:pPr lvl="1"/>
            <a:r>
              <a:rPr lang="en-US" b="1" dirty="0" err="1" smtClean="0"/>
              <a:t>Granicus</a:t>
            </a:r>
            <a:r>
              <a:rPr lang="en-US" dirty="0" smtClean="0"/>
              <a:t> (334 B.C.E.)</a:t>
            </a:r>
          </a:p>
          <a:p>
            <a:pPr lvl="1"/>
            <a:r>
              <a:rPr lang="en-US" b="1" dirty="0" smtClean="0"/>
              <a:t>Issus</a:t>
            </a:r>
            <a:r>
              <a:rPr lang="en-US" dirty="0" smtClean="0"/>
              <a:t> (333 B.C.E.)</a:t>
            </a:r>
          </a:p>
          <a:p>
            <a:pPr lvl="1"/>
            <a:r>
              <a:rPr lang="en-US" b="1" dirty="0" smtClean="0"/>
              <a:t>Arbela</a:t>
            </a:r>
            <a:r>
              <a:rPr lang="en-US" dirty="0" smtClean="0"/>
              <a:t> (331 B.C.E.)</a:t>
            </a:r>
          </a:p>
          <a:p>
            <a:pPr lvl="1"/>
            <a:r>
              <a:rPr lang="en-US" dirty="0" smtClean="0"/>
              <a:t>City-states along the</a:t>
            </a:r>
            <a:r>
              <a:rPr lang="en-US" b="1" dirty="0" smtClean="0"/>
              <a:t> Mediterranean</a:t>
            </a:r>
          </a:p>
          <a:p>
            <a:pPr lvl="2"/>
            <a:r>
              <a:rPr lang="en-US" dirty="0" smtClean="0"/>
              <a:t>Phoenician </a:t>
            </a:r>
            <a:r>
              <a:rPr lang="en-US" b="1" dirty="0" err="1" smtClean="0"/>
              <a:t>Tyre</a:t>
            </a:r>
            <a:endParaRPr lang="en-US" b="1" dirty="0" smtClean="0"/>
          </a:p>
          <a:p>
            <a:pPr lvl="1"/>
            <a:r>
              <a:rPr lang="en-US" b="1" dirty="0" smtClean="0"/>
              <a:t>Egypt</a:t>
            </a:r>
          </a:p>
          <a:p>
            <a:pPr lvl="2"/>
            <a:r>
              <a:rPr lang="en-US" dirty="0" smtClean="0"/>
              <a:t>Founded </a:t>
            </a:r>
            <a:r>
              <a:rPr lang="en-US" b="1" dirty="0" smtClean="0"/>
              <a:t>Alexandria</a:t>
            </a:r>
          </a:p>
          <a:p>
            <a:pPr lvl="1"/>
            <a:r>
              <a:rPr lang="en-US" b="1" dirty="0" smtClean="0"/>
              <a:t>India</a:t>
            </a:r>
          </a:p>
          <a:p>
            <a:pPr lvl="2"/>
            <a:r>
              <a:rPr lang="en-US" dirty="0" smtClean="0"/>
              <a:t>Reached </a:t>
            </a:r>
            <a:r>
              <a:rPr lang="en-US" b="1" dirty="0" smtClean="0"/>
              <a:t>Indus River</a:t>
            </a:r>
          </a:p>
          <a:p>
            <a:pPr lvl="1"/>
            <a:r>
              <a:rPr lang="en-US" dirty="0" smtClean="0"/>
              <a:t>Set up capital in </a:t>
            </a:r>
            <a:r>
              <a:rPr lang="en-US" b="1" dirty="0" smtClean="0"/>
              <a:t>Babylon</a:t>
            </a:r>
            <a:r>
              <a:rPr lang="en-US" dirty="0" smtClean="0"/>
              <a:t> (located in modern-day </a:t>
            </a:r>
            <a:r>
              <a:rPr lang="en-US" b="1" dirty="0" smtClean="0"/>
              <a:t>Iraq</a:t>
            </a:r>
            <a:r>
              <a:rPr lang="en-US" dirty="0" smtClean="0"/>
              <a:t>) in 324 B.C.E.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Died of a fever in 323 B.C.E. at age 33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Picture 4" descr="http://i281.photobucket.com/albums/kk204/StudentHandoutsInc/AncientGreec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05000"/>
            <a:ext cx="3441700" cy="266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281.photobucket.com/albums/kk204/StudentHandoutsInc/People/AncientGreec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894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Fell apart after Alexander’s death</a:t>
            </a:r>
          </a:p>
          <a:p>
            <a:r>
              <a:rPr lang="en-US" dirty="0" smtClean="0"/>
              <a:t>Generals fought for control of empire</a:t>
            </a:r>
          </a:p>
          <a:p>
            <a:r>
              <a:rPr lang="en-US" dirty="0" smtClean="0"/>
              <a:t>Empire divided</a:t>
            </a:r>
          </a:p>
          <a:p>
            <a:pPr lvl="1"/>
            <a:r>
              <a:rPr lang="en-US" b="1" dirty="0" smtClean="0"/>
              <a:t>Egypt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Ptolemy</a:t>
            </a:r>
          </a:p>
          <a:p>
            <a:pPr lvl="1"/>
            <a:r>
              <a:rPr lang="en-US" b="1" dirty="0" smtClean="0"/>
              <a:t>Most of Asian empire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Seleucus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/>
              <a:t>Macedonia and Greece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Antigonus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New dynasties ruled for hundreds of years until conquered by Rome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Alexander’s Impact on World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Spread Greek culture beyond the Greeks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Pan-Hellenism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numerous cities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Married a daughter of Darius</a:t>
            </a:r>
          </a:p>
          <a:p>
            <a:pPr lvl="2"/>
            <a:r>
              <a:rPr lang="en-US" dirty="0" smtClean="0"/>
              <a:t>Encouraged his soldiers to take Persian wives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Worshiped foreign gods and goddesses</a:t>
            </a:r>
          </a:p>
          <a:p>
            <a:pPr lvl="2"/>
            <a:r>
              <a:rPr lang="en-US" dirty="0" smtClean="0"/>
              <a:t>Recognized as foreign incarnations of Greek gods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Encouraged trade throughout his empire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Settled Greeks throughout his empire</a:t>
            </a:r>
          </a:p>
          <a:p>
            <a:pPr lvl="2"/>
            <a:r>
              <a:rPr lang="en-US" dirty="0" smtClean="0"/>
              <a:t>Greek culture became “</a:t>
            </a:r>
            <a:r>
              <a:rPr lang="en-US" b="1" dirty="0" smtClean="0"/>
              <a:t>Hellenistic</a:t>
            </a:r>
            <a:r>
              <a:rPr lang="en-US" dirty="0" smtClean="0"/>
              <a:t>” as it spread and mingled with other cultures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281.photobucket.com/albums/kk204/StudentHandoutsInc/AncientGreec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536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934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Macedonia, Alexander the Great, and the Hellenistic World</vt:lpstr>
      <vt:lpstr>Macedonia</vt:lpstr>
      <vt:lpstr>Alexander the Great</vt:lpstr>
      <vt:lpstr>Alexander the Great</vt:lpstr>
      <vt:lpstr>Alexander the Great</vt:lpstr>
      <vt:lpstr>Slide 6</vt:lpstr>
      <vt:lpstr>Alexander’s Empire</vt:lpstr>
      <vt:lpstr>Alexander’s Impact on World History</vt:lpstr>
      <vt:lpstr>Slide 9</vt:lpstr>
      <vt:lpstr>Alexandria, Egypt</vt:lpstr>
      <vt:lpstr>Hellenistic Science</vt:lpstr>
      <vt:lpstr>Hellenistic Science</vt:lpstr>
      <vt:lpstr>Hellenistic Art and Architecture</vt:lpstr>
      <vt:lpstr>Hellenistic Philosophy</vt:lpstr>
      <vt:lpstr>Hellenistic Literature</vt:lpstr>
      <vt:lpstr>Hellenistic Culture in the Roman World</vt:lpstr>
      <vt:lpstr>Hellenistic Civilization Declines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the Great</dc:title>
  <dc:subject>World History - Global Studies</dc:subject>
  <dc:creator>Student Handouts, Inc.</dc:creator>
  <cp:lastModifiedBy>HP Authorized Customer</cp:lastModifiedBy>
  <cp:revision>39</cp:revision>
  <dcterms:created xsi:type="dcterms:W3CDTF">2009-10-04T19:06:20Z</dcterms:created>
  <dcterms:modified xsi:type="dcterms:W3CDTF">2009-10-05T00:43:34Z</dcterms:modified>
</cp:coreProperties>
</file>