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2" r:id="rId36"/>
    <p:sldId id="290" r:id="rId37"/>
    <p:sldId id="293" r:id="rId38"/>
    <p:sldId id="294" r:id="rId39"/>
    <p:sldId id="295" r:id="rId40"/>
    <p:sldId id="296" r:id="rId41"/>
    <p:sldId id="297" r:id="rId42"/>
    <p:sldId id="291" r:id="rId43"/>
    <p:sldId id="299" r:id="rId44"/>
    <p:sldId id="298" r:id="rId45"/>
    <p:sldId id="300" r:id="rId46"/>
    <p:sldId id="301"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2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D37ED4-52FA-4209-BB28-A11A5ADCB3FE}" type="datetimeFigureOut">
              <a:rPr lang="en-US" smtClean="0"/>
              <a:t>5/24/2009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D5EBFB-3D19-4B86-8253-E989D53ABFC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 for the teacher: The idea of this and the following slide is to illustrate that the civil rights movement did not suddenly appear</a:t>
            </a:r>
            <a:r>
              <a:rPr lang="en-US" baseline="0" dirty="0" smtClean="0"/>
              <a:t> with important figures like Rosa Parks, Dr. King, etc., but was a gradual movement that involved the hard work of hundreds and thousands of individuals.  Also, students should be aware that decades before the 1960s, there were divisions among African Americans as to what routes to take in the search for African-American rights.  For example, Malcolm X did not found the Nation of Islam, nor was Elijah Muhammad the first to advocate black autonomy.  These slides also review portions of the Progressive era, since the struggle for African American rights became an important issue at that time.</a:t>
            </a:r>
            <a:endParaRPr lang="en-US" dirty="0"/>
          </a:p>
        </p:txBody>
      </p:sp>
      <p:sp>
        <p:nvSpPr>
          <p:cNvPr id="4" name="Slide Number Placeholder 3"/>
          <p:cNvSpPr>
            <a:spLocks noGrp="1"/>
          </p:cNvSpPr>
          <p:nvPr>
            <p:ph type="sldNum" sz="quarter" idx="10"/>
          </p:nvPr>
        </p:nvSpPr>
        <p:spPr/>
        <p:txBody>
          <a:bodyPr/>
          <a:lstStyle/>
          <a:p>
            <a:fld id="{BCD5EBFB-3D19-4B86-8253-E989D53ABFC6}" type="slidenum">
              <a:rPr lang="en-US" smtClean="0"/>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D5EBFB-3D19-4B86-8253-E989D53ABFC6}" type="slidenum">
              <a:rPr lang="en-US" smtClean="0"/>
              <a:t>40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8AA88B6C-2466-4D2D-9676-999CFF9122F1}" type="datetimeFigureOut">
              <a:rPr lang="en-US" smtClean="0"/>
              <a:t>5/24/2009</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932C6F6-1746-4846-AC42-5498AE728997}"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A88B6C-2466-4D2D-9676-999CFF9122F1}" type="datetimeFigureOut">
              <a:rPr lang="en-US" smtClean="0"/>
              <a:t>5/24/2009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32C6F6-1746-4846-AC42-5498AE72899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A88B6C-2466-4D2D-9676-999CFF9122F1}" type="datetimeFigureOut">
              <a:rPr lang="en-US" smtClean="0"/>
              <a:t>5/24/2009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32C6F6-1746-4846-AC42-5498AE72899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A88B6C-2466-4D2D-9676-999CFF9122F1}" type="datetimeFigureOut">
              <a:rPr lang="en-US" smtClean="0"/>
              <a:t>5/24/2009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32C6F6-1746-4846-AC42-5498AE72899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8AA88B6C-2466-4D2D-9676-999CFF9122F1}" type="datetimeFigureOut">
              <a:rPr lang="en-US" smtClean="0"/>
              <a:t>5/24/2009</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932C6F6-1746-4846-AC42-5498AE728997}"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A88B6C-2466-4D2D-9676-999CFF9122F1}" type="datetimeFigureOut">
              <a:rPr lang="en-US" smtClean="0"/>
              <a:t>5/24/2009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E932C6F6-1746-4846-AC42-5498AE728997}"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AA88B6C-2466-4D2D-9676-999CFF9122F1}" type="datetimeFigureOut">
              <a:rPr lang="en-US" smtClean="0"/>
              <a:t>5/24/2009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E932C6F6-1746-4846-AC42-5498AE72899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AA88B6C-2466-4D2D-9676-999CFF9122F1}" type="datetimeFigureOut">
              <a:rPr lang="en-US" smtClean="0"/>
              <a:t>5/24/2009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32C6F6-1746-4846-AC42-5498AE728997}"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AA88B6C-2466-4D2D-9676-999CFF9122F1}" type="datetimeFigureOut">
              <a:rPr lang="en-US" smtClean="0"/>
              <a:t>5/24/2009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932C6F6-1746-4846-AC42-5498AE72899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8AA88B6C-2466-4D2D-9676-999CFF9122F1}" type="datetimeFigureOut">
              <a:rPr lang="en-US" smtClean="0"/>
              <a:t>5/24/2009</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932C6F6-1746-4846-AC42-5498AE728997}"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8AA88B6C-2466-4D2D-9676-999CFF9122F1}" type="datetimeFigureOut">
              <a:rPr lang="en-US" smtClean="0"/>
              <a:t>5/24/2009</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932C6F6-1746-4846-AC42-5498AE728997}"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AA88B6C-2466-4D2D-9676-999CFF9122F1}" type="datetimeFigureOut">
              <a:rPr lang="en-US" smtClean="0"/>
              <a:t>5/24/2009</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932C6F6-1746-4846-AC42-5498AE728997}"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African-American Civil Rights Movement</a:t>
            </a:r>
            <a:endParaRPr lang="en-US" dirty="0"/>
          </a:p>
        </p:txBody>
      </p:sp>
      <p:sp>
        <p:nvSpPr>
          <p:cNvPr id="3" name="Subtitle 2"/>
          <p:cNvSpPr>
            <a:spLocks noGrp="1"/>
          </p:cNvSpPr>
          <p:nvPr>
            <p:ph type="subTitle" idx="1"/>
          </p:nvPr>
        </p:nvSpPr>
        <p:spPr/>
        <p:txBody>
          <a:bodyPr>
            <a:normAutofit fontScale="550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 Student Handouts, Inc.</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Southern Christian Leadership Conference (SCLC)</a:t>
            </a:r>
            <a:endParaRPr lang="en-US" dirty="0"/>
          </a:p>
        </p:txBody>
      </p:sp>
      <p:sp>
        <p:nvSpPr>
          <p:cNvPr id="3" name="Content Placeholder 2"/>
          <p:cNvSpPr>
            <a:spLocks noGrp="1"/>
          </p:cNvSpPr>
          <p:nvPr>
            <p:ph idx="1"/>
          </p:nvPr>
        </p:nvSpPr>
        <p:spPr>
          <a:xfrm>
            <a:off x="457200" y="1646236"/>
            <a:ext cx="8229600" cy="5211763"/>
          </a:xfrm>
        </p:spPr>
        <p:txBody>
          <a:bodyPr>
            <a:normAutofit lnSpcReduction="10000"/>
          </a:bodyPr>
          <a:lstStyle/>
          <a:p>
            <a:r>
              <a:rPr lang="en-US" dirty="0" smtClean="0"/>
              <a:t>MLK had spoken out in support of the Montgomery Bus Boycott</a:t>
            </a:r>
          </a:p>
          <a:p>
            <a:endParaRPr lang="en-US" dirty="0" smtClean="0"/>
          </a:p>
          <a:p>
            <a:r>
              <a:rPr lang="en-US" dirty="0" smtClean="0"/>
              <a:t>SCLC established by Martin Luther King, Jr., and Ralph Abernathy in 1957</a:t>
            </a:r>
          </a:p>
          <a:p>
            <a:endParaRPr lang="en-US" dirty="0" smtClean="0"/>
          </a:p>
          <a:p>
            <a:r>
              <a:rPr lang="en-US" dirty="0" smtClean="0"/>
              <a:t>Nonviolent protest and resistance based on civil disobedience of Henry David Thoreau and Mohandas Gandhi</a:t>
            </a:r>
          </a:p>
          <a:p>
            <a:endParaRPr lang="en-US" dirty="0" smtClean="0"/>
          </a:p>
          <a:p>
            <a:r>
              <a:rPr lang="en-US" dirty="0" smtClean="0"/>
              <a:t>Christian-themed organization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Little Rock, Arkansas – 1957</a:t>
            </a:r>
            <a:endParaRPr lang="en-US" dirty="0"/>
          </a:p>
        </p:txBody>
      </p:sp>
      <p:sp>
        <p:nvSpPr>
          <p:cNvPr id="3" name="Content Placeholder 2"/>
          <p:cNvSpPr>
            <a:spLocks noGrp="1"/>
          </p:cNvSpPr>
          <p:nvPr>
            <p:ph idx="1"/>
          </p:nvPr>
        </p:nvSpPr>
        <p:spPr/>
        <p:txBody>
          <a:bodyPr/>
          <a:lstStyle/>
          <a:p>
            <a:r>
              <a:rPr lang="en-US" dirty="0" smtClean="0"/>
              <a:t>“</a:t>
            </a:r>
            <a:r>
              <a:rPr lang="en-US" b="1" dirty="0" smtClean="0"/>
              <a:t>Little Rock Nine</a:t>
            </a:r>
            <a:r>
              <a:rPr lang="en-US" dirty="0" smtClean="0"/>
              <a:t>” enrolled at Central High School</a:t>
            </a:r>
          </a:p>
          <a:p>
            <a:r>
              <a:rPr lang="en-US" dirty="0" smtClean="0"/>
              <a:t>Governor </a:t>
            </a:r>
            <a:r>
              <a:rPr lang="en-US" dirty="0" err="1" smtClean="0"/>
              <a:t>Orval</a:t>
            </a:r>
            <a:r>
              <a:rPr lang="en-US" dirty="0" smtClean="0"/>
              <a:t> </a:t>
            </a:r>
            <a:r>
              <a:rPr lang="en-US" dirty="0" err="1" smtClean="0"/>
              <a:t>Faubus</a:t>
            </a:r>
            <a:r>
              <a:rPr lang="en-US" dirty="0" smtClean="0"/>
              <a:t> called out Arkansas National Guard to block them</a:t>
            </a:r>
          </a:p>
          <a:p>
            <a:r>
              <a:rPr lang="en-US" dirty="0" smtClean="0"/>
              <a:t>Eisenhower sent federal troops who stayed for the whole school year</a:t>
            </a:r>
          </a:p>
          <a:p>
            <a:r>
              <a:rPr lang="en-US" dirty="0" smtClean="0"/>
              <a:t>Full compliance  with school desegregation continued to meet resistance in the South, however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Rights Act of 1957</a:t>
            </a:r>
            <a:endParaRPr lang="en-US" dirty="0"/>
          </a:p>
        </p:txBody>
      </p:sp>
      <p:sp>
        <p:nvSpPr>
          <p:cNvPr id="3" name="Content Placeholder 2"/>
          <p:cNvSpPr>
            <a:spLocks noGrp="1"/>
          </p:cNvSpPr>
          <p:nvPr>
            <p:ph idx="1"/>
          </p:nvPr>
        </p:nvSpPr>
        <p:spPr>
          <a:xfrm>
            <a:off x="457200" y="1646236"/>
            <a:ext cx="8229600" cy="5211763"/>
          </a:xfrm>
        </p:spPr>
        <p:txBody>
          <a:bodyPr>
            <a:normAutofit/>
          </a:bodyPr>
          <a:lstStyle/>
          <a:p>
            <a:r>
              <a:rPr lang="en-US" dirty="0" smtClean="0"/>
              <a:t>First federal civil rights legislation since Reconstruction </a:t>
            </a:r>
          </a:p>
          <a:p>
            <a:endParaRPr lang="en-US" dirty="0" smtClean="0"/>
          </a:p>
          <a:p>
            <a:r>
              <a:rPr lang="en-US" dirty="0" smtClean="0"/>
              <a:t>Established the </a:t>
            </a:r>
            <a:r>
              <a:rPr lang="en-US" b="1" dirty="0" smtClean="0"/>
              <a:t>United States Civil Rights Commission</a:t>
            </a:r>
          </a:p>
          <a:p>
            <a:endParaRPr lang="en-US" b="1" dirty="0" smtClean="0"/>
          </a:p>
          <a:p>
            <a:r>
              <a:rPr lang="en-US" dirty="0" smtClean="0"/>
              <a:t>Civil rights violations to be investigated</a:t>
            </a:r>
          </a:p>
          <a:p>
            <a:endParaRPr lang="en-US" dirty="0" smtClean="0"/>
          </a:p>
          <a:p>
            <a:r>
              <a:rPr lang="en-US" b="1" dirty="0" smtClean="0"/>
              <a:t>Voting rights </a:t>
            </a:r>
            <a:r>
              <a:rPr lang="en-US" dirty="0" smtClean="0"/>
              <a:t>of African Americans protected  by the U.S. Attorney General</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Greensboro Sit-in, 1960</a:t>
            </a:r>
            <a:endParaRPr lang="en-US" dirty="0"/>
          </a:p>
        </p:txBody>
      </p:sp>
      <p:sp>
        <p:nvSpPr>
          <p:cNvPr id="3" name="Content Placeholder 2"/>
          <p:cNvSpPr>
            <a:spLocks noGrp="1"/>
          </p:cNvSpPr>
          <p:nvPr>
            <p:ph idx="1"/>
          </p:nvPr>
        </p:nvSpPr>
        <p:spPr>
          <a:xfrm>
            <a:off x="457200" y="1646236"/>
            <a:ext cx="8229600" cy="5211763"/>
          </a:xfrm>
        </p:spPr>
        <p:txBody>
          <a:bodyPr>
            <a:normAutofit lnSpcReduction="10000"/>
          </a:bodyPr>
          <a:lstStyle/>
          <a:p>
            <a:r>
              <a:rPr lang="en-US" dirty="0" smtClean="0"/>
              <a:t>Four African-American college students in Greensboro, North Carolina, ordered coffee and doughnuts at a Woolworth’s lunch counter</a:t>
            </a:r>
          </a:p>
          <a:p>
            <a:endParaRPr lang="en-US" dirty="0" smtClean="0"/>
          </a:p>
          <a:p>
            <a:r>
              <a:rPr lang="en-US" dirty="0" smtClean="0"/>
              <a:t>Restaurant refused to serve them, so students sat there until it closed</a:t>
            </a:r>
          </a:p>
          <a:p>
            <a:endParaRPr lang="en-US" dirty="0" smtClean="0"/>
          </a:p>
          <a:p>
            <a:r>
              <a:rPr lang="en-US" dirty="0" smtClean="0"/>
              <a:t>Sparked similar restaurant sit-ins, along with “read-ins” at libraries, “wade-ins” at beaches, etc.</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Nonviolent Coordinating Committee (SNCC), 1960</a:t>
            </a:r>
            <a:endParaRPr lang="en-US" dirty="0"/>
          </a:p>
        </p:txBody>
      </p:sp>
      <p:sp>
        <p:nvSpPr>
          <p:cNvPr id="3" name="Content Placeholder 2"/>
          <p:cNvSpPr>
            <a:spLocks noGrp="1"/>
          </p:cNvSpPr>
          <p:nvPr>
            <p:ph idx="1"/>
          </p:nvPr>
        </p:nvSpPr>
        <p:spPr/>
        <p:txBody>
          <a:bodyPr>
            <a:normAutofit lnSpcReduction="10000"/>
          </a:bodyPr>
          <a:lstStyle/>
          <a:p>
            <a:r>
              <a:rPr lang="en-US" dirty="0" smtClean="0"/>
              <a:t>African American students invigorated by sit-ins</a:t>
            </a:r>
          </a:p>
          <a:p>
            <a:r>
              <a:rPr lang="en-US" dirty="0" smtClean="0"/>
              <a:t>Ella Baker organized Easter, 1960, meeting at North Carolina’s Shaw University</a:t>
            </a:r>
          </a:p>
          <a:p>
            <a:r>
              <a:rPr lang="en-US" dirty="0" smtClean="0"/>
              <a:t>James Lawson spoke about civil rights as a “moral issue”</a:t>
            </a:r>
          </a:p>
          <a:p>
            <a:r>
              <a:rPr lang="en-US" dirty="0" smtClean="0"/>
              <a:t>SNCC organization created a grass-roots movement to end discrimination and segregation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Freedom Riders, 1961</a:t>
            </a:r>
            <a:endParaRPr lang="en-US" dirty="0"/>
          </a:p>
        </p:txBody>
      </p:sp>
      <p:sp>
        <p:nvSpPr>
          <p:cNvPr id="3" name="Content Placeholder 2"/>
          <p:cNvSpPr>
            <a:spLocks noGrp="1"/>
          </p:cNvSpPr>
          <p:nvPr>
            <p:ph idx="1"/>
          </p:nvPr>
        </p:nvSpPr>
        <p:spPr>
          <a:xfrm>
            <a:off x="304800" y="1646236"/>
            <a:ext cx="8534400" cy="4906963"/>
          </a:xfrm>
        </p:spPr>
        <p:txBody>
          <a:bodyPr>
            <a:normAutofit fontScale="92500" lnSpcReduction="20000"/>
          </a:bodyPr>
          <a:lstStyle/>
          <a:p>
            <a:r>
              <a:rPr lang="en-US" b="1" i="1" dirty="0" smtClean="0"/>
              <a:t>Boynton</a:t>
            </a:r>
            <a:r>
              <a:rPr lang="en-US" b="1" dirty="0" smtClean="0"/>
              <a:t> v. </a:t>
            </a:r>
            <a:r>
              <a:rPr lang="en-US" b="1" i="1" dirty="0" smtClean="0"/>
              <a:t>Virginia</a:t>
            </a:r>
            <a:r>
              <a:rPr lang="en-US" dirty="0" smtClean="0"/>
              <a:t>, 1960 – segregation in interstate transportation unconstitutional</a:t>
            </a:r>
          </a:p>
          <a:p>
            <a:r>
              <a:rPr lang="en-US" b="1" dirty="0" smtClean="0"/>
              <a:t>Freedom ride </a:t>
            </a:r>
            <a:r>
              <a:rPr lang="en-US" dirty="0" smtClean="0"/>
              <a:t>on two Greyhound buses going from Washington, D.C., to New Orleans, Louisiana – seven blacks and six whites</a:t>
            </a:r>
          </a:p>
          <a:p>
            <a:r>
              <a:rPr lang="en-US" dirty="0" smtClean="0"/>
              <a:t>One bus firebombed in Anniston, Alabama</a:t>
            </a:r>
          </a:p>
          <a:p>
            <a:r>
              <a:rPr lang="en-US" dirty="0" smtClean="0"/>
              <a:t>Other bus attacked by a mob in Birmingham, Alabama</a:t>
            </a:r>
          </a:p>
          <a:p>
            <a:r>
              <a:rPr lang="en-US" dirty="0" smtClean="0"/>
              <a:t>U.S. marshals sent in when bus reached Montgomery, Alabama</a:t>
            </a:r>
          </a:p>
          <a:p>
            <a:r>
              <a:rPr lang="en-US" dirty="0" smtClean="0"/>
              <a:t>Riders arrested in Jackson, Mississippi</a:t>
            </a:r>
          </a:p>
          <a:p>
            <a:r>
              <a:rPr lang="en-US" dirty="0" smtClean="0"/>
              <a:t>Hundreds more were inspired and joined the freedom rides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Kennedy’s Response</a:t>
            </a:r>
            <a:endParaRPr lang="en-US" dirty="0"/>
          </a:p>
        </p:txBody>
      </p:sp>
      <p:sp>
        <p:nvSpPr>
          <p:cNvPr id="3" name="Content Placeholder 2"/>
          <p:cNvSpPr>
            <a:spLocks noGrp="1"/>
          </p:cNvSpPr>
          <p:nvPr>
            <p:ph idx="1"/>
          </p:nvPr>
        </p:nvSpPr>
        <p:spPr/>
        <p:txBody>
          <a:bodyPr/>
          <a:lstStyle/>
          <a:p>
            <a:r>
              <a:rPr lang="en-US" dirty="0" smtClean="0"/>
              <a:t>Federal government forced to act</a:t>
            </a:r>
          </a:p>
          <a:p>
            <a:endParaRPr lang="en-US" dirty="0" smtClean="0"/>
          </a:p>
          <a:p>
            <a:r>
              <a:rPr lang="en-US" dirty="0" smtClean="0"/>
              <a:t>JFK got leaders in Mississippi to agree to protect freedom riders</a:t>
            </a:r>
          </a:p>
          <a:p>
            <a:endParaRPr lang="en-US" dirty="0" smtClean="0"/>
          </a:p>
          <a:p>
            <a:r>
              <a:rPr lang="en-US" dirty="0" smtClean="0"/>
              <a:t>Federal Transportation Commission ordered interstate transportation to be desegregated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“Ole Miss” Integrated, 1962</a:t>
            </a:r>
            <a:endParaRPr lang="en-US" dirty="0"/>
          </a:p>
        </p:txBody>
      </p:sp>
      <p:sp>
        <p:nvSpPr>
          <p:cNvPr id="3" name="Content Placeholder 2"/>
          <p:cNvSpPr>
            <a:spLocks noGrp="1"/>
          </p:cNvSpPr>
          <p:nvPr>
            <p:ph idx="1"/>
          </p:nvPr>
        </p:nvSpPr>
        <p:spPr/>
        <p:txBody>
          <a:bodyPr/>
          <a:lstStyle/>
          <a:p>
            <a:r>
              <a:rPr lang="en-US" b="1" dirty="0" err="1" smtClean="0"/>
              <a:t>Medgar</a:t>
            </a:r>
            <a:r>
              <a:rPr lang="en-US" b="1" dirty="0" smtClean="0"/>
              <a:t> Evers </a:t>
            </a:r>
            <a:r>
              <a:rPr lang="en-US" dirty="0" smtClean="0"/>
              <a:t>worked to get Air Force veteran </a:t>
            </a:r>
            <a:r>
              <a:rPr lang="en-US" b="1" dirty="0" smtClean="0"/>
              <a:t>James Meredith </a:t>
            </a:r>
            <a:r>
              <a:rPr lang="en-US" dirty="0" smtClean="0"/>
              <a:t>into the all-white University of Mississippi</a:t>
            </a:r>
          </a:p>
          <a:p>
            <a:r>
              <a:rPr lang="en-US" dirty="0" smtClean="0"/>
              <a:t>September 30, 1962 – riot sparked by rumors of Meredith’s campus arrival – 2 killed and 160 injured</a:t>
            </a:r>
          </a:p>
          <a:p>
            <a:r>
              <a:rPr lang="en-US" dirty="0" smtClean="0"/>
              <a:t>Meredith enrolled, graduating in 1963</a:t>
            </a:r>
          </a:p>
          <a:p>
            <a:r>
              <a:rPr lang="en-US" dirty="0" smtClean="0"/>
              <a:t>June, 1963 – </a:t>
            </a:r>
            <a:r>
              <a:rPr lang="en-US" dirty="0" err="1" smtClean="0"/>
              <a:t>Medgar</a:t>
            </a:r>
            <a:r>
              <a:rPr lang="en-US" dirty="0" smtClean="0"/>
              <a:t> Evers assassinated</a:t>
            </a:r>
          </a:p>
          <a:p>
            <a:r>
              <a:rPr lang="en-US" dirty="0" smtClean="0"/>
              <a:t>1966 – James Meredith shot and wounded</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MLK and SCLC in Birmingham, Alabama, 1963</a:t>
            </a:r>
            <a:endParaRPr lang="en-US" dirty="0"/>
          </a:p>
        </p:txBody>
      </p:sp>
      <p:sp>
        <p:nvSpPr>
          <p:cNvPr id="3" name="Content Placeholder 2"/>
          <p:cNvSpPr>
            <a:spLocks noGrp="1"/>
          </p:cNvSpPr>
          <p:nvPr>
            <p:ph idx="1"/>
          </p:nvPr>
        </p:nvSpPr>
        <p:spPr>
          <a:xfrm>
            <a:off x="304800" y="1524000"/>
            <a:ext cx="8610600" cy="4952999"/>
          </a:xfrm>
        </p:spPr>
        <p:txBody>
          <a:bodyPr>
            <a:normAutofit lnSpcReduction="10000"/>
          </a:bodyPr>
          <a:lstStyle/>
          <a:p>
            <a:r>
              <a:rPr lang="en-US" dirty="0" smtClean="0"/>
              <a:t>Birmingham considered most segregated city</a:t>
            </a:r>
          </a:p>
          <a:p>
            <a:r>
              <a:rPr lang="en-US" dirty="0" smtClean="0"/>
              <a:t>City leaders got a ban on SCLC demonstration</a:t>
            </a:r>
          </a:p>
          <a:p>
            <a:r>
              <a:rPr lang="en-US" dirty="0" smtClean="0"/>
              <a:t>MLK joined demonstration and arrested</a:t>
            </a:r>
          </a:p>
          <a:p>
            <a:r>
              <a:rPr lang="en-US" dirty="0" smtClean="0"/>
              <a:t>Famous “Letter from Birmingham Jail”</a:t>
            </a:r>
          </a:p>
          <a:p>
            <a:r>
              <a:rPr lang="en-US" dirty="0" smtClean="0"/>
              <a:t>Public Safety Commissioner T. Eugene “Bull” Connor turned fire hoses and police dogs on protestors, including kids</a:t>
            </a:r>
          </a:p>
          <a:p>
            <a:r>
              <a:rPr lang="en-US" dirty="0" smtClean="0"/>
              <a:t>Nationwide sympathy for demonstrators resulted from national news coverage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Kennedy’s Television Address, 1963</a:t>
            </a:r>
            <a:endParaRPr lang="en-US" dirty="0"/>
          </a:p>
        </p:txBody>
      </p:sp>
      <p:sp>
        <p:nvSpPr>
          <p:cNvPr id="3" name="Content Placeholder 2"/>
          <p:cNvSpPr>
            <a:spLocks noGrp="1"/>
          </p:cNvSpPr>
          <p:nvPr>
            <p:ph idx="1"/>
          </p:nvPr>
        </p:nvSpPr>
        <p:spPr/>
        <p:txBody>
          <a:bodyPr/>
          <a:lstStyle/>
          <a:p>
            <a:r>
              <a:rPr lang="en-US" dirty="0" smtClean="0"/>
              <a:t>June 11, 1963</a:t>
            </a:r>
          </a:p>
          <a:p>
            <a:r>
              <a:rPr lang="en-US" dirty="0" smtClean="0"/>
              <a:t>John F. Kennedy spoke on national television</a:t>
            </a:r>
          </a:p>
          <a:p>
            <a:r>
              <a:rPr lang="en-US" dirty="0" smtClean="0"/>
              <a:t>Civil rights were a “moral issue”</a:t>
            </a:r>
          </a:p>
          <a:p>
            <a:r>
              <a:rPr lang="en-US" dirty="0" smtClean="0"/>
              <a:t>Pledged “equal rights and equal opportunities”</a:t>
            </a:r>
          </a:p>
          <a:p>
            <a:r>
              <a:rPr lang="en-US" dirty="0" smtClean="0"/>
              <a:t>Proposed new civil rights legislation</a:t>
            </a:r>
          </a:p>
          <a:p>
            <a:r>
              <a:rPr lang="en-US" dirty="0" smtClean="0"/>
              <a:t>Aided by Attorney General Robert “Bobby” Kennedy (his brother)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Life for African Americans in the South (circa 1950)</a:t>
            </a:r>
            <a:endParaRPr lang="en-US" dirty="0"/>
          </a:p>
        </p:txBody>
      </p:sp>
      <p:sp>
        <p:nvSpPr>
          <p:cNvPr id="3" name="Content Placeholder 2"/>
          <p:cNvSpPr>
            <a:spLocks noGrp="1"/>
          </p:cNvSpPr>
          <p:nvPr>
            <p:ph idx="1"/>
          </p:nvPr>
        </p:nvSpPr>
        <p:spPr>
          <a:xfrm>
            <a:off x="457200" y="1646236"/>
            <a:ext cx="8229600" cy="4906963"/>
          </a:xfrm>
        </p:spPr>
        <p:txBody>
          <a:bodyPr>
            <a:normAutofit fontScale="92500" lnSpcReduction="10000"/>
          </a:bodyPr>
          <a:lstStyle/>
          <a:p>
            <a:r>
              <a:rPr lang="en-US" b="1" dirty="0" smtClean="0"/>
              <a:t>De jure segregation </a:t>
            </a:r>
            <a:r>
              <a:rPr lang="en-US" dirty="0" smtClean="0"/>
              <a:t>– legal segregation through written laws</a:t>
            </a:r>
          </a:p>
          <a:p>
            <a:r>
              <a:rPr lang="en-US" b="1" dirty="0" smtClean="0"/>
              <a:t>Jim Crow laws </a:t>
            </a:r>
            <a:r>
              <a:rPr lang="en-US" dirty="0" smtClean="0"/>
              <a:t>– designed to separate blacks and whites</a:t>
            </a:r>
          </a:p>
          <a:p>
            <a:r>
              <a:rPr lang="en-US" b="1" i="1" dirty="0" err="1" smtClean="0"/>
              <a:t>Plessy</a:t>
            </a:r>
            <a:r>
              <a:rPr lang="en-US" b="1" dirty="0" smtClean="0"/>
              <a:t> v. </a:t>
            </a:r>
            <a:r>
              <a:rPr lang="en-US" b="1" i="1" dirty="0" smtClean="0"/>
              <a:t>Ferguson</a:t>
            </a:r>
            <a:r>
              <a:rPr lang="en-US" dirty="0" smtClean="0"/>
              <a:t>, 1896 – “separate but equal”</a:t>
            </a:r>
          </a:p>
          <a:p>
            <a:r>
              <a:rPr lang="en-US" b="1" dirty="0" smtClean="0"/>
              <a:t>Segregation </a:t>
            </a:r>
            <a:r>
              <a:rPr lang="en-US" dirty="0" smtClean="0"/>
              <a:t>of beaches, cemeteries, hospitals, restaurants, schools, transportation, and more</a:t>
            </a:r>
          </a:p>
          <a:p>
            <a:r>
              <a:rPr lang="en-US" b="1" dirty="0" smtClean="0"/>
              <a:t>Disenfranchised</a:t>
            </a:r>
            <a:r>
              <a:rPr lang="en-US" dirty="0" smtClean="0"/>
              <a:t> – few could vote – grandfather clauses, literacy tests, poll taxes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on Washington, 1963</a:t>
            </a:r>
            <a:endParaRPr lang="en-US" dirty="0"/>
          </a:p>
        </p:txBody>
      </p:sp>
      <p:sp>
        <p:nvSpPr>
          <p:cNvPr id="3" name="Content Placeholder 2"/>
          <p:cNvSpPr>
            <a:spLocks noGrp="1"/>
          </p:cNvSpPr>
          <p:nvPr>
            <p:ph idx="1"/>
          </p:nvPr>
        </p:nvSpPr>
        <p:spPr>
          <a:xfrm>
            <a:off x="304800" y="1646236"/>
            <a:ext cx="8534400" cy="4906963"/>
          </a:xfrm>
        </p:spPr>
        <p:txBody>
          <a:bodyPr>
            <a:normAutofit lnSpcReduction="10000"/>
          </a:bodyPr>
          <a:lstStyle/>
          <a:p>
            <a:r>
              <a:rPr lang="en-US" dirty="0" smtClean="0"/>
              <a:t>August 28, 1963</a:t>
            </a:r>
          </a:p>
          <a:p>
            <a:endParaRPr lang="en-US" dirty="0" smtClean="0"/>
          </a:p>
          <a:p>
            <a:r>
              <a:rPr lang="en-US" dirty="0" smtClean="0"/>
              <a:t>NAACP, SCLC, SNCC, and other groups</a:t>
            </a:r>
          </a:p>
          <a:p>
            <a:endParaRPr lang="en-US" dirty="0" smtClean="0"/>
          </a:p>
          <a:p>
            <a:r>
              <a:rPr lang="en-US" dirty="0" smtClean="0"/>
              <a:t>Over 200,000 peaceful demonstrators</a:t>
            </a:r>
          </a:p>
          <a:p>
            <a:endParaRPr lang="en-US" dirty="0" smtClean="0"/>
          </a:p>
          <a:p>
            <a:r>
              <a:rPr lang="en-US" dirty="0" smtClean="0"/>
              <a:t>MLK’s “I Have a Dream” speech at the Lincoln Memorial</a:t>
            </a:r>
          </a:p>
          <a:p>
            <a:endParaRPr lang="en-US" dirty="0" smtClean="0"/>
          </a:p>
          <a:p>
            <a:r>
              <a:rPr lang="en-US" dirty="0" smtClean="0"/>
              <a:t>Broadcasted live on national television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Birmingham Church Bombing, 1963</a:t>
            </a:r>
            <a:endParaRPr lang="en-US" dirty="0"/>
          </a:p>
        </p:txBody>
      </p:sp>
      <p:sp>
        <p:nvSpPr>
          <p:cNvPr id="3" name="Content Placeholder 2"/>
          <p:cNvSpPr>
            <a:spLocks noGrp="1"/>
          </p:cNvSpPr>
          <p:nvPr>
            <p:ph idx="1"/>
          </p:nvPr>
        </p:nvSpPr>
        <p:spPr/>
        <p:txBody>
          <a:bodyPr/>
          <a:lstStyle/>
          <a:p>
            <a:r>
              <a:rPr lang="en-US" dirty="0" smtClean="0"/>
              <a:t>September 15, 1963</a:t>
            </a:r>
          </a:p>
          <a:p>
            <a:endParaRPr lang="en-US" dirty="0" smtClean="0"/>
          </a:p>
          <a:p>
            <a:r>
              <a:rPr lang="en-US" dirty="0" smtClean="0"/>
              <a:t>Sixteenth Street Baptist Church in Birmingham, Alabama</a:t>
            </a:r>
          </a:p>
          <a:p>
            <a:endParaRPr lang="en-US" dirty="0" smtClean="0"/>
          </a:p>
          <a:p>
            <a:r>
              <a:rPr lang="en-US" dirty="0" smtClean="0"/>
              <a:t>Four young girls killed when bomb exploded</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Assassination of JFK, 1963</a:t>
            </a:r>
            <a:endParaRPr lang="en-US" dirty="0"/>
          </a:p>
        </p:txBody>
      </p:sp>
      <p:sp>
        <p:nvSpPr>
          <p:cNvPr id="3" name="Content Placeholder 2"/>
          <p:cNvSpPr>
            <a:spLocks noGrp="1"/>
          </p:cNvSpPr>
          <p:nvPr>
            <p:ph idx="1"/>
          </p:nvPr>
        </p:nvSpPr>
        <p:spPr/>
        <p:txBody>
          <a:bodyPr/>
          <a:lstStyle/>
          <a:p>
            <a:endParaRPr lang="en-US" dirty="0" smtClean="0"/>
          </a:p>
          <a:p>
            <a:r>
              <a:rPr lang="en-US" dirty="0" smtClean="0"/>
              <a:t>November 22, 1963, in Dallas, Texas</a:t>
            </a:r>
          </a:p>
          <a:p>
            <a:endParaRPr lang="en-US" dirty="0" smtClean="0"/>
          </a:p>
          <a:p>
            <a:r>
              <a:rPr lang="en-US" dirty="0" smtClean="0"/>
              <a:t>Lyndon B. Johnson became president</a:t>
            </a:r>
          </a:p>
          <a:p>
            <a:endParaRPr lang="en-US" dirty="0" smtClean="0"/>
          </a:p>
          <a:p>
            <a:r>
              <a:rPr lang="en-US" dirty="0" smtClean="0"/>
              <a:t>LBJ pledged to continue JFK’s work toward civil rights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Rights Act of 1964</a:t>
            </a:r>
            <a:endParaRPr lang="en-US" dirty="0"/>
          </a:p>
        </p:txBody>
      </p:sp>
      <p:sp>
        <p:nvSpPr>
          <p:cNvPr id="3" name="Content Placeholder 2"/>
          <p:cNvSpPr>
            <a:spLocks noGrp="1"/>
          </p:cNvSpPr>
          <p:nvPr>
            <p:ph idx="1"/>
          </p:nvPr>
        </p:nvSpPr>
        <p:spPr>
          <a:xfrm>
            <a:off x="457200" y="1646236"/>
            <a:ext cx="8229600" cy="4906963"/>
          </a:xfrm>
        </p:spPr>
        <p:txBody>
          <a:bodyPr>
            <a:normAutofit fontScale="92500" lnSpcReduction="20000"/>
          </a:bodyPr>
          <a:lstStyle/>
          <a:p>
            <a:r>
              <a:rPr lang="en-US" dirty="0" smtClean="0"/>
              <a:t>Southern senators tried using a </a:t>
            </a:r>
            <a:r>
              <a:rPr lang="en-US" b="1" dirty="0" smtClean="0"/>
              <a:t>filibuster</a:t>
            </a:r>
            <a:r>
              <a:rPr lang="en-US" dirty="0" smtClean="0"/>
              <a:t> to block its passage – 80 days of long speeches</a:t>
            </a:r>
          </a:p>
          <a:p>
            <a:r>
              <a:rPr lang="en-US" dirty="0" smtClean="0"/>
              <a:t>July, 1964 – became law</a:t>
            </a:r>
          </a:p>
          <a:p>
            <a:r>
              <a:rPr lang="en-US" dirty="0" smtClean="0"/>
              <a:t>Established the </a:t>
            </a:r>
            <a:r>
              <a:rPr lang="en-US" b="1" dirty="0" smtClean="0"/>
              <a:t>Equal Employment Opportunity Commission </a:t>
            </a:r>
            <a:r>
              <a:rPr lang="en-US" dirty="0" smtClean="0"/>
              <a:t>(EEOC)</a:t>
            </a:r>
          </a:p>
          <a:p>
            <a:r>
              <a:rPr lang="en-US" dirty="0" smtClean="0"/>
              <a:t>Justice Department could prosecute discrimination based on race, color, sex, or national origin</a:t>
            </a:r>
          </a:p>
          <a:p>
            <a:r>
              <a:rPr lang="en-US" dirty="0" smtClean="0"/>
              <a:t>Outlawed segregation in public accommodations</a:t>
            </a:r>
          </a:p>
          <a:p>
            <a:r>
              <a:rPr lang="en-US" dirty="0" smtClean="0"/>
              <a:t>Required schools to desegregate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Disenfranchised Southern Black Voters</a:t>
            </a:r>
            <a:endParaRPr lang="en-US" dirty="0"/>
          </a:p>
        </p:txBody>
      </p:sp>
      <p:sp>
        <p:nvSpPr>
          <p:cNvPr id="3" name="Content Placeholder 2"/>
          <p:cNvSpPr>
            <a:spLocks noGrp="1"/>
          </p:cNvSpPr>
          <p:nvPr>
            <p:ph idx="1"/>
          </p:nvPr>
        </p:nvSpPr>
        <p:spPr>
          <a:xfrm>
            <a:off x="304800" y="1646236"/>
            <a:ext cx="8534400" cy="4983163"/>
          </a:xfrm>
        </p:spPr>
        <p:txBody>
          <a:bodyPr>
            <a:normAutofit fontScale="92500" lnSpcReduction="10000"/>
          </a:bodyPr>
          <a:lstStyle/>
          <a:p>
            <a:r>
              <a:rPr lang="en-US" dirty="0" smtClean="0"/>
              <a:t>Most African Americans in the South could not vote</a:t>
            </a:r>
          </a:p>
          <a:p>
            <a:r>
              <a:rPr lang="en-US" b="1" dirty="0" smtClean="0"/>
              <a:t>Intimidation</a:t>
            </a:r>
            <a:r>
              <a:rPr lang="en-US" dirty="0" smtClean="0"/>
              <a:t> – African Americans were dissuaded from registering to vote</a:t>
            </a:r>
          </a:p>
          <a:p>
            <a:r>
              <a:rPr lang="en-US" b="1" dirty="0" smtClean="0"/>
              <a:t>Literacy tests </a:t>
            </a:r>
            <a:r>
              <a:rPr lang="en-US" dirty="0" smtClean="0"/>
              <a:t>– difficult reading tests required in order to vote</a:t>
            </a:r>
          </a:p>
          <a:p>
            <a:r>
              <a:rPr lang="en-US" b="1" dirty="0" smtClean="0"/>
              <a:t>Poll taxes </a:t>
            </a:r>
            <a:r>
              <a:rPr lang="en-US" dirty="0" smtClean="0"/>
              <a:t>-- fees required in order to vote</a:t>
            </a:r>
          </a:p>
          <a:p>
            <a:r>
              <a:rPr lang="en-US" b="1" dirty="0" smtClean="0"/>
              <a:t>Grandfather clauses </a:t>
            </a:r>
            <a:r>
              <a:rPr lang="en-US" dirty="0" smtClean="0"/>
              <a:t>– whites avoided these voting requirements because of clauses exempting those whose grandfathers had been able to vote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Murder in Mississippi, 1964</a:t>
            </a:r>
            <a:endParaRPr lang="en-US" dirty="0"/>
          </a:p>
        </p:txBody>
      </p:sp>
      <p:sp>
        <p:nvSpPr>
          <p:cNvPr id="3" name="Content Placeholder 2"/>
          <p:cNvSpPr>
            <a:spLocks noGrp="1"/>
          </p:cNvSpPr>
          <p:nvPr>
            <p:ph idx="1"/>
          </p:nvPr>
        </p:nvSpPr>
        <p:spPr>
          <a:xfrm>
            <a:off x="304800" y="1447800"/>
            <a:ext cx="8610600" cy="5410200"/>
          </a:xfrm>
        </p:spPr>
        <p:txBody>
          <a:bodyPr>
            <a:normAutofit fontScale="77500" lnSpcReduction="20000"/>
          </a:bodyPr>
          <a:lstStyle/>
          <a:p>
            <a:r>
              <a:rPr lang="en-US" dirty="0" smtClean="0"/>
              <a:t>Civil rights workers </a:t>
            </a:r>
            <a:r>
              <a:rPr lang="en-US" b="1" dirty="0" smtClean="0"/>
              <a:t>James Chaney</a:t>
            </a:r>
            <a:r>
              <a:rPr lang="en-US" dirty="0" smtClean="0"/>
              <a:t>, </a:t>
            </a:r>
            <a:r>
              <a:rPr lang="en-US" b="1" dirty="0" smtClean="0"/>
              <a:t>Andrew Goodman</a:t>
            </a:r>
            <a:r>
              <a:rPr lang="en-US" dirty="0" smtClean="0"/>
              <a:t>, and </a:t>
            </a:r>
            <a:r>
              <a:rPr lang="en-US" b="1" dirty="0" smtClean="0"/>
              <a:t>Michael </a:t>
            </a:r>
            <a:r>
              <a:rPr lang="en-US" b="1" dirty="0" err="1" smtClean="0"/>
              <a:t>Schwerner</a:t>
            </a:r>
            <a:r>
              <a:rPr lang="en-US" b="1" dirty="0" smtClean="0"/>
              <a:t> </a:t>
            </a:r>
            <a:r>
              <a:rPr lang="en-US" dirty="0" smtClean="0"/>
              <a:t>went missing during a trip to investigate the burning of a church – June 21, 1964</a:t>
            </a:r>
          </a:p>
          <a:p>
            <a:r>
              <a:rPr lang="en-US" dirty="0" smtClean="0"/>
              <a:t>Arrested on speeding charges and held incommunicado at Neshoba County Jail</a:t>
            </a:r>
          </a:p>
          <a:p>
            <a:r>
              <a:rPr lang="en-US" dirty="0" smtClean="0"/>
              <a:t>Deputy Price, a KKK member, alerted his fellow Klansmen to the situation</a:t>
            </a:r>
          </a:p>
          <a:p>
            <a:r>
              <a:rPr lang="en-US" dirty="0" smtClean="0"/>
              <a:t>Price ordered the three young men to leave town, followed their car, then pulled them over again</a:t>
            </a:r>
          </a:p>
          <a:p>
            <a:r>
              <a:rPr lang="en-US" dirty="0" smtClean="0"/>
              <a:t>Klansmen arrived and killed the three young men, buried them, and set fire to their car</a:t>
            </a:r>
          </a:p>
          <a:p>
            <a:r>
              <a:rPr lang="en-US" dirty="0" smtClean="0"/>
              <a:t>LBJ forced </a:t>
            </a:r>
            <a:r>
              <a:rPr lang="en-US" b="1" dirty="0" smtClean="0"/>
              <a:t>J. Edgar Hoover </a:t>
            </a:r>
            <a:r>
              <a:rPr lang="en-US" dirty="0" smtClean="0"/>
              <a:t>(FBI) to investigate</a:t>
            </a:r>
          </a:p>
          <a:p>
            <a:r>
              <a:rPr lang="en-US" dirty="0" smtClean="0"/>
              <a:t>Six-week search for bodies caught national attention</a:t>
            </a:r>
          </a:p>
          <a:p>
            <a:r>
              <a:rPr lang="en-US" dirty="0" smtClean="0"/>
              <a:t>State of Mississippi would not prosecute, so 18 men charged in federal court (charged with violating victims’ civil rights by murdering them)</a:t>
            </a:r>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Freedom Summer, 1964</a:t>
            </a:r>
            <a:endParaRPr lang="en-US" dirty="0"/>
          </a:p>
        </p:txBody>
      </p:sp>
      <p:sp>
        <p:nvSpPr>
          <p:cNvPr id="3" name="Content Placeholder 2"/>
          <p:cNvSpPr>
            <a:spLocks noGrp="1"/>
          </p:cNvSpPr>
          <p:nvPr>
            <p:ph idx="1"/>
          </p:nvPr>
        </p:nvSpPr>
        <p:spPr>
          <a:xfrm>
            <a:off x="304800" y="1646236"/>
            <a:ext cx="8534400" cy="4906963"/>
          </a:xfrm>
        </p:spPr>
        <p:txBody>
          <a:bodyPr>
            <a:normAutofit/>
          </a:bodyPr>
          <a:lstStyle/>
          <a:p>
            <a:r>
              <a:rPr lang="en-US" dirty="0" smtClean="0"/>
              <a:t>Major voter registration drive in the South</a:t>
            </a:r>
          </a:p>
          <a:p>
            <a:r>
              <a:rPr lang="en-US" dirty="0" smtClean="0"/>
              <a:t>Despite murders of Chaney, Goodman, and </a:t>
            </a:r>
            <a:r>
              <a:rPr lang="en-US" dirty="0" err="1" smtClean="0"/>
              <a:t>Schwerner</a:t>
            </a:r>
            <a:r>
              <a:rPr lang="en-US" dirty="0" smtClean="0"/>
              <a:t>, approximately 1,000 black and white student volunteers participated</a:t>
            </a:r>
          </a:p>
          <a:p>
            <a:r>
              <a:rPr lang="en-US" dirty="0" smtClean="0"/>
              <a:t>Formed </a:t>
            </a:r>
            <a:r>
              <a:rPr lang="en-US" b="1" dirty="0" smtClean="0"/>
              <a:t>Mississippi Freedom Democratic Party </a:t>
            </a:r>
            <a:r>
              <a:rPr lang="en-US" dirty="0" smtClean="0"/>
              <a:t>(MFDP) because Democratic Party of Mississippi was 100% white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Democratic Convention, 1964</a:t>
            </a:r>
            <a:endParaRPr lang="en-US" dirty="0"/>
          </a:p>
        </p:txBody>
      </p:sp>
      <p:sp>
        <p:nvSpPr>
          <p:cNvPr id="3" name="Content Placeholder 2"/>
          <p:cNvSpPr>
            <a:spLocks noGrp="1"/>
          </p:cNvSpPr>
          <p:nvPr>
            <p:ph idx="1"/>
          </p:nvPr>
        </p:nvSpPr>
        <p:spPr>
          <a:xfrm>
            <a:off x="304800" y="1646236"/>
            <a:ext cx="8534400" cy="4906963"/>
          </a:xfrm>
        </p:spPr>
        <p:txBody>
          <a:bodyPr/>
          <a:lstStyle/>
          <a:p>
            <a:r>
              <a:rPr lang="en-US" dirty="0" smtClean="0"/>
              <a:t>New Jersey – August, 1964</a:t>
            </a:r>
          </a:p>
          <a:p>
            <a:r>
              <a:rPr lang="en-US" dirty="0" smtClean="0"/>
              <a:t>MFDP sought to represent Mississippi</a:t>
            </a:r>
          </a:p>
          <a:p>
            <a:r>
              <a:rPr lang="en-US" b="1" dirty="0" smtClean="0"/>
              <a:t>Fannie Lou </a:t>
            </a:r>
            <a:r>
              <a:rPr lang="en-US" b="1" dirty="0" err="1" smtClean="0"/>
              <a:t>Hamer</a:t>
            </a:r>
            <a:r>
              <a:rPr lang="en-US" b="1" dirty="0" smtClean="0"/>
              <a:t> </a:t>
            </a:r>
            <a:r>
              <a:rPr lang="en-US" dirty="0" smtClean="0"/>
              <a:t>spoke about blacks’ desire to “live as decent human beings”</a:t>
            </a:r>
          </a:p>
          <a:p>
            <a:r>
              <a:rPr lang="en-US" dirty="0" smtClean="0"/>
              <a:t>Convention offered “at-large delegate” position to two MFDP members as a compromise</a:t>
            </a:r>
          </a:p>
          <a:p>
            <a:r>
              <a:rPr lang="en-US" dirty="0" smtClean="0"/>
              <a:t>Official Mississippi delegation walked out</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Selma March, 1965</a:t>
            </a:r>
            <a:endParaRPr lang="en-US" dirty="0"/>
          </a:p>
        </p:txBody>
      </p:sp>
      <p:sp>
        <p:nvSpPr>
          <p:cNvPr id="3" name="Content Placeholder 2"/>
          <p:cNvSpPr>
            <a:spLocks noGrp="1"/>
          </p:cNvSpPr>
          <p:nvPr>
            <p:ph idx="1"/>
          </p:nvPr>
        </p:nvSpPr>
        <p:spPr/>
        <p:txBody>
          <a:bodyPr/>
          <a:lstStyle/>
          <a:p>
            <a:r>
              <a:rPr lang="en-US" dirty="0" smtClean="0"/>
              <a:t>SCLC march in Selma, Alabama, for voting rights legislation</a:t>
            </a:r>
          </a:p>
          <a:p>
            <a:r>
              <a:rPr lang="en-US" dirty="0" smtClean="0"/>
              <a:t>Edmund </a:t>
            </a:r>
            <a:r>
              <a:rPr lang="en-US" dirty="0" err="1" smtClean="0"/>
              <a:t>Pettus</a:t>
            </a:r>
            <a:r>
              <a:rPr lang="en-US" dirty="0" smtClean="0"/>
              <a:t> Bridge, between Montgomery and Selma </a:t>
            </a:r>
          </a:p>
          <a:p>
            <a:r>
              <a:rPr lang="en-US" dirty="0" smtClean="0"/>
              <a:t>“Bloody Sunday” – March 7, 1965</a:t>
            </a:r>
          </a:p>
          <a:p>
            <a:r>
              <a:rPr lang="en-US" dirty="0" smtClean="0"/>
              <a:t>Alabama state troopers and others violently stopped marchers</a:t>
            </a:r>
          </a:p>
          <a:p>
            <a:r>
              <a:rPr lang="en-US" dirty="0" smtClean="0"/>
              <a:t>March 15, 1965 – LBJ spoke for a federal voting rights law on national television</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LBJ’s Address to the Nation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March 15, 1965</a:t>
            </a:r>
          </a:p>
          <a:p>
            <a:endParaRPr lang="en-US" dirty="0" smtClean="0"/>
          </a:p>
          <a:p>
            <a:r>
              <a:rPr lang="en-US" dirty="0" smtClean="0"/>
              <a:t>“Their cause is our cause too, because it is not just Negroes, but really it is all of us, who must overcome the crippling legacy of bigotry and injustice.  And, we shall overcome.”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Life for African Americans in the North (circa 1950)</a:t>
            </a:r>
            <a:endParaRPr lang="en-US" dirty="0"/>
          </a:p>
        </p:txBody>
      </p:sp>
      <p:sp>
        <p:nvSpPr>
          <p:cNvPr id="3" name="Content Placeholder 2"/>
          <p:cNvSpPr>
            <a:spLocks noGrp="1"/>
          </p:cNvSpPr>
          <p:nvPr>
            <p:ph idx="1"/>
          </p:nvPr>
        </p:nvSpPr>
        <p:spPr/>
        <p:txBody>
          <a:bodyPr/>
          <a:lstStyle/>
          <a:p>
            <a:endParaRPr lang="en-US" b="1" dirty="0" smtClean="0"/>
          </a:p>
          <a:p>
            <a:r>
              <a:rPr lang="en-US" b="1" dirty="0" smtClean="0"/>
              <a:t>De facto segregation </a:t>
            </a:r>
            <a:r>
              <a:rPr lang="en-US" dirty="0" smtClean="0"/>
              <a:t>– unwritten segregation through customs, housing patterns, and traditions</a:t>
            </a:r>
          </a:p>
          <a:p>
            <a:endParaRPr lang="en-US" dirty="0" smtClean="0"/>
          </a:p>
          <a:p>
            <a:r>
              <a:rPr lang="en-US" b="1" dirty="0" smtClean="0"/>
              <a:t>Segregation</a:t>
            </a:r>
            <a:r>
              <a:rPr lang="en-US" dirty="0" smtClean="0"/>
              <a:t> and </a:t>
            </a:r>
            <a:r>
              <a:rPr lang="en-US" b="1" dirty="0" smtClean="0"/>
              <a:t>discrimination</a:t>
            </a:r>
            <a:r>
              <a:rPr lang="en-US" dirty="0" smtClean="0"/>
              <a:t> in housing, jobs, and more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Voting Rights</a:t>
            </a:r>
            <a:endParaRPr lang="en-US" dirty="0"/>
          </a:p>
        </p:txBody>
      </p:sp>
      <p:sp>
        <p:nvSpPr>
          <p:cNvPr id="3" name="Content Placeholder 2"/>
          <p:cNvSpPr>
            <a:spLocks noGrp="1"/>
          </p:cNvSpPr>
          <p:nvPr>
            <p:ph idx="1"/>
          </p:nvPr>
        </p:nvSpPr>
        <p:spPr>
          <a:xfrm>
            <a:off x="304800" y="1447800"/>
            <a:ext cx="8534400" cy="5105399"/>
          </a:xfrm>
        </p:spPr>
        <p:txBody>
          <a:bodyPr>
            <a:normAutofit fontScale="85000" lnSpcReduction="20000"/>
          </a:bodyPr>
          <a:lstStyle/>
          <a:p>
            <a:r>
              <a:rPr lang="en-US" b="1" i="1" dirty="0" smtClean="0"/>
              <a:t>Baker</a:t>
            </a:r>
            <a:r>
              <a:rPr lang="en-US" b="1" dirty="0" smtClean="0"/>
              <a:t> v. </a:t>
            </a:r>
            <a:r>
              <a:rPr lang="en-US" b="1" i="1" dirty="0" smtClean="0"/>
              <a:t>Carr</a:t>
            </a:r>
            <a:r>
              <a:rPr lang="en-US" dirty="0" smtClean="0"/>
              <a:t>, 1962 – federal government could have election districts redrawn to halt racial gerrymandering</a:t>
            </a:r>
          </a:p>
          <a:p>
            <a:r>
              <a:rPr lang="en-US" b="1" i="1" dirty="0" smtClean="0"/>
              <a:t>Reynolds</a:t>
            </a:r>
            <a:r>
              <a:rPr lang="en-US" b="1" dirty="0" smtClean="0"/>
              <a:t> v. </a:t>
            </a:r>
            <a:r>
              <a:rPr lang="en-US" b="1" i="1" dirty="0" smtClean="0"/>
              <a:t>Sims</a:t>
            </a:r>
            <a:r>
              <a:rPr lang="en-US" dirty="0" smtClean="0"/>
              <a:t>, 1964 – legal principle of “one person, one vote” via equally-populated state legislative districts</a:t>
            </a:r>
          </a:p>
          <a:p>
            <a:r>
              <a:rPr lang="en-US" b="1" dirty="0" smtClean="0"/>
              <a:t>Twenty-fourth Amendment</a:t>
            </a:r>
            <a:r>
              <a:rPr lang="en-US" dirty="0" smtClean="0"/>
              <a:t>, 1964	</a:t>
            </a:r>
          </a:p>
          <a:p>
            <a:pPr lvl="1"/>
            <a:r>
              <a:rPr lang="en-US" dirty="0" smtClean="0"/>
              <a:t>Outlawed poll taxes</a:t>
            </a:r>
          </a:p>
          <a:p>
            <a:r>
              <a:rPr lang="en-US" b="1" dirty="0" smtClean="0"/>
              <a:t>Voting Rights Act of 1965</a:t>
            </a:r>
          </a:p>
          <a:p>
            <a:pPr lvl="1"/>
            <a:r>
              <a:rPr lang="en-US" dirty="0" smtClean="0"/>
              <a:t>Outlawed literacy tests</a:t>
            </a:r>
          </a:p>
          <a:p>
            <a:pPr lvl="1"/>
            <a:r>
              <a:rPr lang="en-US" dirty="0" smtClean="0"/>
              <a:t>Federal government to oversee elections and voter registration</a:t>
            </a:r>
          </a:p>
          <a:p>
            <a:pPr lvl="1"/>
            <a:r>
              <a:rPr lang="en-US" dirty="0" smtClean="0"/>
              <a:t>Extended to Hispanics in 1975</a:t>
            </a:r>
          </a:p>
          <a:p>
            <a:r>
              <a:rPr lang="en-US" dirty="0" smtClean="0"/>
              <a:t>Numbers of African Americans registered to vote and elected to office multiplied</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Race Riots</a:t>
            </a:r>
            <a:endParaRPr lang="en-US" dirty="0"/>
          </a:p>
        </p:txBody>
      </p:sp>
      <p:sp>
        <p:nvSpPr>
          <p:cNvPr id="3" name="Content Placeholder 2"/>
          <p:cNvSpPr>
            <a:spLocks noGrp="1"/>
          </p:cNvSpPr>
          <p:nvPr>
            <p:ph idx="1"/>
          </p:nvPr>
        </p:nvSpPr>
        <p:spPr>
          <a:xfrm>
            <a:off x="152400" y="1447800"/>
            <a:ext cx="8839200" cy="5410200"/>
          </a:xfrm>
        </p:spPr>
        <p:txBody>
          <a:bodyPr>
            <a:normAutofit fontScale="62500" lnSpcReduction="20000"/>
          </a:bodyPr>
          <a:lstStyle/>
          <a:p>
            <a:r>
              <a:rPr lang="en-US" dirty="0" smtClean="0"/>
              <a:t>Watts, Los Angeles, California – August, 1965</a:t>
            </a:r>
          </a:p>
          <a:p>
            <a:pPr lvl="1"/>
            <a:r>
              <a:rPr lang="en-US" dirty="0" smtClean="0"/>
              <a:t>Long-term causes – poverty, discrimination, and police brutality</a:t>
            </a:r>
          </a:p>
          <a:p>
            <a:pPr lvl="1"/>
            <a:r>
              <a:rPr lang="en-US" dirty="0" smtClean="0"/>
              <a:t>Immediate cause – African American pulled over – his brother wanted to drive car home but police officer called impound lot – brother and mother arrested during argument – crowd gathered</a:t>
            </a:r>
          </a:p>
          <a:p>
            <a:pPr lvl="1"/>
            <a:r>
              <a:rPr lang="en-US" dirty="0" smtClean="0"/>
              <a:t>Several days of arson and looting</a:t>
            </a:r>
          </a:p>
          <a:p>
            <a:pPr lvl="1"/>
            <a:r>
              <a:rPr lang="en-US" dirty="0" smtClean="0"/>
              <a:t>National Guard called in to restore order</a:t>
            </a:r>
          </a:p>
          <a:p>
            <a:pPr lvl="1"/>
            <a:r>
              <a:rPr lang="en-US" dirty="0" smtClean="0"/>
              <a:t>35 dead and over 1,000 wounded</a:t>
            </a:r>
          </a:p>
          <a:p>
            <a:pPr lvl="1"/>
            <a:endParaRPr lang="en-US" dirty="0" smtClean="0"/>
          </a:p>
          <a:p>
            <a:r>
              <a:rPr lang="en-US" dirty="0" smtClean="0"/>
              <a:t>Newark, New Jersey – July,1967</a:t>
            </a:r>
          </a:p>
          <a:p>
            <a:pPr lvl="1"/>
            <a:r>
              <a:rPr lang="en-US" dirty="0" smtClean="0"/>
              <a:t>Long-term causes – Italian-Americans dominated local politics despite a large black population – blacks also suffered from poverty, poor housing, discrimination, and police brutality</a:t>
            </a:r>
          </a:p>
          <a:p>
            <a:pPr lvl="1"/>
            <a:r>
              <a:rPr lang="en-US" dirty="0" smtClean="0"/>
              <a:t>Immediate cause – incapacitated African American seen being taken to police station and rumors spread that he’d been killed while in police custody</a:t>
            </a:r>
          </a:p>
          <a:p>
            <a:pPr lvl="1"/>
            <a:r>
              <a:rPr lang="en-US" dirty="0" smtClean="0"/>
              <a:t>26 dead and hundreds wounded</a:t>
            </a:r>
          </a:p>
          <a:p>
            <a:pPr lvl="1"/>
            <a:endParaRPr lang="en-US" dirty="0" smtClean="0"/>
          </a:p>
          <a:p>
            <a:r>
              <a:rPr lang="en-US" dirty="0" smtClean="0"/>
              <a:t>Detroit, Michigan – July, 1967</a:t>
            </a:r>
          </a:p>
          <a:p>
            <a:pPr lvl="1"/>
            <a:r>
              <a:rPr lang="en-US" dirty="0" smtClean="0"/>
              <a:t>Long-term causes – police brutality, poverty, and poor housing</a:t>
            </a:r>
          </a:p>
          <a:p>
            <a:pPr lvl="1"/>
            <a:r>
              <a:rPr lang="en-US" dirty="0" smtClean="0"/>
              <a:t>Immediate cause – police raid on a blind pig (speakeasy)</a:t>
            </a:r>
          </a:p>
          <a:p>
            <a:pPr lvl="1"/>
            <a:r>
              <a:rPr lang="en-US" dirty="0" smtClean="0"/>
              <a:t>$50 million in property damage</a:t>
            </a:r>
          </a:p>
          <a:p>
            <a:pPr lvl="1"/>
            <a:r>
              <a:rPr lang="en-US" dirty="0" smtClean="0"/>
              <a:t>43 deaths and hundreds of injuries</a:t>
            </a:r>
          </a:p>
          <a:p>
            <a:pPr lvl="1"/>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Kerner</a:t>
            </a:r>
            <a:r>
              <a:rPr lang="en-US" dirty="0" smtClean="0"/>
              <a:t> Commission Report, 1967</a:t>
            </a:r>
            <a:endParaRPr lang="en-US" dirty="0"/>
          </a:p>
        </p:txBody>
      </p:sp>
      <p:sp>
        <p:nvSpPr>
          <p:cNvPr id="3" name="Content Placeholder 2"/>
          <p:cNvSpPr>
            <a:spLocks noGrp="1"/>
          </p:cNvSpPr>
          <p:nvPr>
            <p:ph idx="1"/>
          </p:nvPr>
        </p:nvSpPr>
        <p:spPr/>
        <p:txBody>
          <a:bodyPr>
            <a:normAutofit lnSpcReduction="10000"/>
          </a:bodyPr>
          <a:lstStyle/>
          <a:p>
            <a:r>
              <a:rPr lang="en-US" b="1" dirty="0" smtClean="0"/>
              <a:t>National Advisory Commission on Civil Disorders </a:t>
            </a:r>
            <a:r>
              <a:rPr lang="en-US" dirty="0" smtClean="0"/>
              <a:t>established by LBJ</a:t>
            </a:r>
          </a:p>
          <a:p>
            <a:r>
              <a:rPr lang="en-US" dirty="0" smtClean="0"/>
              <a:t>Determined </a:t>
            </a:r>
            <a:r>
              <a:rPr lang="en-US" b="1" dirty="0" smtClean="0"/>
              <a:t>cause</a:t>
            </a:r>
            <a:r>
              <a:rPr lang="en-US" dirty="0" smtClean="0"/>
              <a:t> of riots = racial discrimination</a:t>
            </a:r>
          </a:p>
          <a:p>
            <a:r>
              <a:rPr lang="en-US" dirty="0" smtClean="0"/>
              <a:t>Commission’s </a:t>
            </a:r>
            <a:r>
              <a:rPr lang="en-US" b="1" dirty="0" smtClean="0"/>
              <a:t>solution</a:t>
            </a:r>
            <a:r>
              <a:rPr lang="en-US" dirty="0" smtClean="0"/>
              <a:t> = establish and expand federal programs to reduce and eliminate problems of the “racial ghetto”</a:t>
            </a:r>
          </a:p>
          <a:p>
            <a:r>
              <a:rPr lang="en-US" dirty="0" smtClean="0"/>
              <a:t>Public </a:t>
            </a:r>
            <a:r>
              <a:rPr lang="en-US" b="1" dirty="0" smtClean="0"/>
              <a:t>reaction</a:t>
            </a:r>
            <a:r>
              <a:rPr lang="en-US" dirty="0" smtClean="0"/>
              <a:t> = programs considered too expensive and seen as a reward for rioting; LBJ distracted by Vietnam War</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Malcolm X</a:t>
            </a:r>
            <a:endParaRPr lang="en-US" dirty="0"/>
          </a:p>
        </p:txBody>
      </p:sp>
      <p:sp>
        <p:nvSpPr>
          <p:cNvPr id="3" name="Content Placeholder 2"/>
          <p:cNvSpPr>
            <a:spLocks noGrp="1"/>
          </p:cNvSpPr>
          <p:nvPr>
            <p:ph idx="1"/>
          </p:nvPr>
        </p:nvSpPr>
        <p:spPr>
          <a:xfrm>
            <a:off x="228600" y="1447800"/>
            <a:ext cx="8686800" cy="5029200"/>
          </a:xfrm>
        </p:spPr>
        <p:txBody>
          <a:bodyPr>
            <a:normAutofit fontScale="92500" lnSpcReduction="10000"/>
          </a:bodyPr>
          <a:lstStyle/>
          <a:p>
            <a:r>
              <a:rPr lang="en-US" dirty="0" smtClean="0"/>
              <a:t>Honors student who ended up in jail</a:t>
            </a:r>
          </a:p>
          <a:p>
            <a:r>
              <a:rPr lang="en-US" dirty="0" smtClean="0"/>
              <a:t>Converted to </a:t>
            </a:r>
            <a:r>
              <a:rPr lang="en-US" b="1" dirty="0" smtClean="0"/>
              <a:t>Nation of Islam </a:t>
            </a:r>
            <a:r>
              <a:rPr lang="en-US" dirty="0" smtClean="0"/>
              <a:t>while in prison</a:t>
            </a:r>
          </a:p>
          <a:p>
            <a:r>
              <a:rPr lang="en-US" i="1" dirty="0" smtClean="0"/>
              <a:t>X</a:t>
            </a:r>
            <a:r>
              <a:rPr lang="en-US" dirty="0" smtClean="0"/>
              <a:t> replaced his “slave name,” </a:t>
            </a:r>
            <a:r>
              <a:rPr lang="en-US" i="1" dirty="0" smtClean="0"/>
              <a:t>Little</a:t>
            </a:r>
            <a:endParaRPr lang="en-US" dirty="0" smtClean="0"/>
          </a:p>
          <a:p>
            <a:r>
              <a:rPr lang="en-US" dirty="0" smtClean="0"/>
              <a:t>Initially advocated separation of races</a:t>
            </a:r>
          </a:p>
          <a:p>
            <a:r>
              <a:rPr lang="en-US" dirty="0" smtClean="0"/>
              <a:t>1964 – broke away from Nation of Islam, formed own group, and went on hajj (pilgrimage to Mecca)</a:t>
            </a:r>
          </a:p>
          <a:p>
            <a:r>
              <a:rPr lang="en-US" dirty="0" smtClean="0"/>
              <a:t>Trip to Mecca, where he saw all races praying together, convinced him that Islam transcended race</a:t>
            </a:r>
          </a:p>
          <a:p>
            <a:r>
              <a:rPr lang="en-US" dirty="0" smtClean="0"/>
              <a:t>1965 – assassinated by members of the Nation of Islam</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Black Power, 1966</a:t>
            </a:r>
            <a:endParaRPr lang="en-US" dirty="0"/>
          </a:p>
        </p:txBody>
      </p:sp>
      <p:sp>
        <p:nvSpPr>
          <p:cNvPr id="3" name="Content Placeholder 2"/>
          <p:cNvSpPr>
            <a:spLocks noGrp="1"/>
          </p:cNvSpPr>
          <p:nvPr>
            <p:ph idx="1"/>
          </p:nvPr>
        </p:nvSpPr>
        <p:spPr>
          <a:xfrm>
            <a:off x="457200" y="1524000"/>
            <a:ext cx="8229600" cy="5334000"/>
          </a:xfrm>
        </p:spPr>
        <p:txBody>
          <a:bodyPr>
            <a:normAutofit fontScale="92500" lnSpcReduction="20000"/>
          </a:bodyPr>
          <a:lstStyle/>
          <a:p>
            <a:r>
              <a:rPr lang="en-US" dirty="0" smtClean="0"/>
              <a:t>“March Against Fear” voter registration drive in Mississippi</a:t>
            </a:r>
          </a:p>
          <a:p>
            <a:endParaRPr lang="en-US" dirty="0" smtClean="0"/>
          </a:p>
          <a:p>
            <a:r>
              <a:rPr lang="en-US" b="1" dirty="0" smtClean="0"/>
              <a:t>James Meredith </a:t>
            </a:r>
            <a:r>
              <a:rPr lang="en-US" dirty="0" smtClean="0"/>
              <a:t>shot and wounded</a:t>
            </a:r>
          </a:p>
          <a:p>
            <a:endParaRPr lang="en-US" dirty="0" smtClean="0"/>
          </a:p>
          <a:p>
            <a:r>
              <a:rPr lang="en-US" b="1" dirty="0" err="1" smtClean="0"/>
              <a:t>Stokely</a:t>
            </a:r>
            <a:r>
              <a:rPr lang="en-US" b="1" dirty="0" smtClean="0"/>
              <a:t> Carmichael </a:t>
            </a:r>
            <a:r>
              <a:rPr lang="en-US" dirty="0" smtClean="0"/>
              <a:t>(later known as </a:t>
            </a:r>
            <a:r>
              <a:rPr lang="en-US" dirty="0" err="1" smtClean="0"/>
              <a:t>Kwame</a:t>
            </a:r>
            <a:r>
              <a:rPr lang="en-US" dirty="0" smtClean="0"/>
              <a:t> </a:t>
            </a:r>
            <a:r>
              <a:rPr lang="en-US" dirty="0" err="1" smtClean="0"/>
              <a:t>Toure</a:t>
            </a:r>
            <a:r>
              <a:rPr lang="en-US" dirty="0" smtClean="0"/>
              <a:t>) and others arrested in Greenwood, Mississippi</a:t>
            </a:r>
          </a:p>
          <a:p>
            <a:endParaRPr lang="en-US" dirty="0" smtClean="0"/>
          </a:p>
          <a:p>
            <a:r>
              <a:rPr lang="en-US" dirty="0" smtClean="0"/>
              <a:t>Carmichael coined term “</a:t>
            </a:r>
            <a:r>
              <a:rPr lang="en-US" b="1" dirty="0" smtClean="0"/>
              <a:t>black power</a:t>
            </a:r>
            <a:r>
              <a:rPr lang="en-US" dirty="0" smtClean="0"/>
              <a:t>” in a speech after his release – he later coined the term “</a:t>
            </a:r>
            <a:r>
              <a:rPr lang="en-US" b="1" dirty="0" smtClean="0"/>
              <a:t>institutional racism</a:t>
            </a:r>
            <a:r>
              <a:rPr lang="en-US" dirty="0" smtClean="0"/>
              <a:t>”</a:t>
            </a:r>
          </a:p>
          <a:p>
            <a:endParaRPr lang="en-US" dirty="0" smtClean="0"/>
          </a:p>
          <a:p>
            <a:r>
              <a:rPr lang="en-US" dirty="0" smtClean="0"/>
              <a:t>Many whites felt threatened</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Black Power Movement</a:t>
            </a:r>
            <a:endParaRPr lang="en-US" dirty="0"/>
          </a:p>
        </p:txBody>
      </p:sp>
      <p:sp>
        <p:nvSpPr>
          <p:cNvPr id="3" name="Content Placeholder 2"/>
          <p:cNvSpPr>
            <a:spLocks noGrp="1"/>
          </p:cNvSpPr>
          <p:nvPr>
            <p:ph idx="1"/>
          </p:nvPr>
        </p:nvSpPr>
        <p:spPr>
          <a:xfrm>
            <a:off x="152400" y="1143000"/>
            <a:ext cx="8839200" cy="5562600"/>
          </a:xfrm>
        </p:spPr>
        <p:txBody>
          <a:bodyPr>
            <a:normAutofit fontScale="85000" lnSpcReduction="20000"/>
          </a:bodyPr>
          <a:lstStyle/>
          <a:p>
            <a:r>
              <a:rPr lang="en-US" dirty="0" smtClean="0"/>
              <a:t>African-American reaction to white resistance to civil rights movement</a:t>
            </a:r>
          </a:p>
          <a:p>
            <a:endParaRPr lang="en-US" dirty="0" smtClean="0"/>
          </a:p>
          <a:p>
            <a:r>
              <a:rPr lang="en-US" dirty="0" smtClean="0"/>
              <a:t>Varied political ideologies – some adherents advocated black separatism and/or the use of violence, while others were nonviolent and wanted desegregation and equality</a:t>
            </a:r>
          </a:p>
          <a:p>
            <a:endParaRPr lang="en-US" dirty="0" smtClean="0"/>
          </a:p>
          <a:p>
            <a:r>
              <a:rPr lang="en-US" dirty="0" smtClean="0"/>
              <a:t>Overall movement saw blacks linked in a global struggle for rights and self-determination</a:t>
            </a:r>
          </a:p>
          <a:p>
            <a:endParaRPr lang="en-US" dirty="0" smtClean="0"/>
          </a:p>
          <a:p>
            <a:r>
              <a:rPr lang="en-US" dirty="0" smtClean="0"/>
              <a:t>Use of term “black” instead of “colored” or “Negro”</a:t>
            </a:r>
          </a:p>
          <a:p>
            <a:endParaRPr lang="en-US" dirty="0" smtClean="0"/>
          </a:p>
          <a:p>
            <a:r>
              <a:rPr lang="en-US" dirty="0" smtClean="0"/>
              <a:t>Celebrated African heritage by adopting African hairstyles, names, etc.</a:t>
            </a:r>
            <a:endParaRPr lang="en-US" dirty="0" smtClean="0"/>
          </a:p>
          <a:p>
            <a:pPr lvl="1"/>
            <a:r>
              <a:rPr lang="en-US" dirty="0" smtClean="0"/>
              <a:t>e</a:t>
            </a:r>
            <a:r>
              <a:rPr lang="en-US" dirty="0" smtClean="0"/>
              <a:t>.g., </a:t>
            </a:r>
            <a:r>
              <a:rPr lang="en-US" dirty="0" err="1" smtClean="0"/>
              <a:t>Stokely</a:t>
            </a:r>
            <a:r>
              <a:rPr lang="en-US" dirty="0" smtClean="0"/>
              <a:t> Carmichael became </a:t>
            </a:r>
            <a:r>
              <a:rPr lang="en-US" dirty="0" err="1" smtClean="0"/>
              <a:t>Kwame</a:t>
            </a:r>
            <a:r>
              <a:rPr lang="en-US" dirty="0" smtClean="0"/>
              <a:t> </a:t>
            </a:r>
            <a:r>
              <a:rPr lang="en-US" dirty="0" err="1" smtClean="0"/>
              <a:t>Toure</a:t>
            </a:r>
            <a:r>
              <a:rPr lang="en-US" dirty="0" smtClean="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Panthers, 1966</a:t>
            </a:r>
            <a:endParaRPr lang="en-US" dirty="0"/>
          </a:p>
        </p:txBody>
      </p:sp>
      <p:sp>
        <p:nvSpPr>
          <p:cNvPr id="3" name="Content Placeholder 2"/>
          <p:cNvSpPr>
            <a:spLocks noGrp="1"/>
          </p:cNvSpPr>
          <p:nvPr>
            <p:ph idx="1"/>
          </p:nvPr>
        </p:nvSpPr>
        <p:spPr>
          <a:xfrm>
            <a:off x="457200" y="1646236"/>
            <a:ext cx="8229600" cy="4906963"/>
          </a:xfrm>
        </p:spPr>
        <p:txBody>
          <a:bodyPr>
            <a:normAutofit fontScale="85000" lnSpcReduction="10000"/>
          </a:bodyPr>
          <a:lstStyle/>
          <a:p>
            <a:r>
              <a:rPr lang="en-US" dirty="0" smtClean="0"/>
              <a:t>Formed by </a:t>
            </a:r>
            <a:r>
              <a:rPr lang="en-US" b="1" dirty="0" smtClean="0"/>
              <a:t>Bobby Seale </a:t>
            </a:r>
            <a:r>
              <a:rPr lang="en-US" dirty="0" smtClean="0"/>
              <a:t>and </a:t>
            </a:r>
            <a:r>
              <a:rPr lang="en-US" b="1" dirty="0" smtClean="0"/>
              <a:t>Huey Newton </a:t>
            </a:r>
            <a:r>
              <a:rPr lang="en-US" dirty="0" smtClean="0"/>
              <a:t>in Oakland, California</a:t>
            </a:r>
          </a:p>
          <a:p>
            <a:r>
              <a:rPr lang="en-US" dirty="0" smtClean="0"/>
              <a:t>Retaliated against police brutality by organizing armed patrols of black neighborhoods</a:t>
            </a:r>
          </a:p>
          <a:p>
            <a:r>
              <a:rPr lang="en-US" dirty="0" smtClean="0"/>
              <a:t>Socialist doctrine – “</a:t>
            </a:r>
            <a:r>
              <a:rPr lang="en-US" b="1" dirty="0" smtClean="0"/>
              <a:t>Ten Point</a:t>
            </a:r>
            <a:r>
              <a:rPr lang="en-US" dirty="0" smtClean="0"/>
              <a:t>” program included calls for </a:t>
            </a:r>
            <a:r>
              <a:rPr lang="en-US" dirty="0" smtClean="0"/>
              <a:t>“Land, Bread, Housing, Education, </a:t>
            </a:r>
            <a:r>
              <a:rPr lang="en-US" dirty="0" smtClean="0"/>
              <a:t>Clothing</a:t>
            </a:r>
            <a:r>
              <a:rPr lang="en-US" dirty="0" smtClean="0"/>
              <a:t>, Justice and </a:t>
            </a:r>
            <a:r>
              <a:rPr lang="en-US" dirty="0" smtClean="0"/>
              <a:t>Peace”</a:t>
            </a:r>
          </a:p>
          <a:p>
            <a:r>
              <a:rPr lang="en-US" dirty="0" smtClean="0"/>
              <a:t>Started urban poverty programs (e.g., free breakfasts for kids)</a:t>
            </a:r>
          </a:p>
          <a:p>
            <a:r>
              <a:rPr lang="en-US" dirty="0" err="1" smtClean="0"/>
              <a:t>J.Edgar</a:t>
            </a:r>
            <a:r>
              <a:rPr lang="en-US" dirty="0" smtClean="0"/>
              <a:t> Hoover called them </a:t>
            </a:r>
            <a:r>
              <a:rPr lang="en-US" dirty="0" smtClean="0"/>
              <a:t>“the </a:t>
            </a:r>
            <a:r>
              <a:rPr lang="en-US" dirty="0" smtClean="0"/>
              <a:t>greatest threat to the internal security of the </a:t>
            </a:r>
            <a:r>
              <a:rPr lang="en-US" dirty="0" smtClean="0"/>
              <a:t>country” and used numerous unlawful methods to destroy the group</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Thurgood</a:t>
            </a:r>
            <a:r>
              <a:rPr lang="en-US" dirty="0" smtClean="0"/>
              <a:t> Marshall, 1967</a:t>
            </a:r>
            <a:endParaRPr lang="en-US" dirty="0"/>
          </a:p>
        </p:txBody>
      </p:sp>
      <p:sp>
        <p:nvSpPr>
          <p:cNvPr id="3" name="Content Placeholder 2"/>
          <p:cNvSpPr>
            <a:spLocks noGrp="1"/>
          </p:cNvSpPr>
          <p:nvPr>
            <p:ph idx="1"/>
          </p:nvPr>
        </p:nvSpPr>
        <p:spPr>
          <a:xfrm>
            <a:off x="457200" y="1646236"/>
            <a:ext cx="8229600" cy="4983163"/>
          </a:xfrm>
        </p:spPr>
        <p:txBody>
          <a:bodyPr>
            <a:normAutofit/>
          </a:bodyPr>
          <a:lstStyle/>
          <a:p>
            <a:r>
              <a:rPr lang="en-US" dirty="0" smtClean="0"/>
              <a:t>Former attorney for the NAACP</a:t>
            </a:r>
          </a:p>
          <a:p>
            <a:endParaRPr lang="en-US" dirty="0" smtClean="0"/>
          </a:p>
          <a:p>
            <a:r>
              <a:rPr lang="en-US" dirty="0" smtClean="0"/>
              <a:t>Argued </a:t>
            </a:r>
            <a:r>
              <a:rPr lang="en-US" i="1" dirty="0" smtClean="0"/>
              <a:t>Brown</a:t>
            </a:r>
            <a:r>
              <a:rPr lang="en-US" dirty="0" smtClean="0"/>
              <a:t> v. </a:t>
            </a:r>
            <a:r>
              <a:rPr lang="en-US" i="1" dirty="0" smtClean="0"/>
              <a:t>Board of Education</a:t>
            </a:r>
          </a:p>
          <a:p>
            <a:endParaRPr lang="en-US" dirty="0" smtClean="0"/>
          </a:p>
          <a:p>
            <a:r>
              <a:rPr lang="en-US" dirty="0" smtClean="0"/>
              <a:t>Appointed as first African-American justice of the Supreme Court</a:t>
            </a:r>
          </a:p>
          <a:p>
            <a:endParaRPr lang="en-US" dirty="0" smtClean="0"/>
          </a:p>
          <a:p>
            <a:r>
              <a:rPr lang="en-US" dirty="0" smtClean="0"/>
              <a:t>Supported affirmative action to correct racial imbalances in education, employment, etc.</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Poor People’s Campaign, 1968</a:t>
            </a:r>
            <a:endParaRPr lang="en-US" dirty="0"/>
          </a:p>
        </p:txBody>
      </p:sp>
      <p:sp>
        <p:nvSpPr>
          <p:cNvPr id="3" name="Content Placeholder 2"/>
          <p:cNvSpPr>
            <a:spLocks noGrp="1"/>
          </p:cNvSpPr>
          <p:nvPr>
            <p:ph idx="1"/>
          </p:nvPr>
        </p:nvSpPr>
        <p:spPr>
          <a:xfrm>
            <a:off x="457200" y="1981199"/>
            <a:ext cx="8229600" cy="4191317"/>
          </a:xfrm>
        </p:spPr>
        <p:txBody>
          <a:bodyPr/>
          <a:lstStyle/>
          <a:p>
            <a:r>
              <a:rPr lang="en-US" dirty="0" smtClean="0"/>
              <a:t>MLK lived in Chicago’s black ghetto for a year</a:t>
            </a:r>
          </a:p>
          <a:p>
            <a:endParaRPr lang="en-US" dirty="0" smtClean="0"/>
          </a:p>
          <a:p>
            <a:r>
              <a:rPr lang="en-US" dirty="0" smtClean="0"/>
              <a:t>Pledged himself to helping poor blacks</a:t>
            </a:r>
          </a:p>
          <a:p>
            <a:endParaRPr lang="en-US" dirty="0" smtClean="0"/>
          </a:p>
          <a:p>
            <a:r>
              <a:rPr lang="en-US" dirty="0" smtClean="0"/>
              <a:t>April, 1968 – traveled to Memphis, Tennessee, to support striking sanitation workers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Assassination of MLK, 1968</a:t>
            </a:r>
            <a:endParaRPr lang="en-US" dirty="0"/>
          </a:p>
        </p:txBody>
      </p:sp>
      <p:sp>
        <p:nvSpPr>
          <p:cNvPr id="3" name="Content Placeholder 2"/>
          <p:cNvSpPr>
            <a:spLocks noGrp="1"/>
          </p:cNvSpPr>
          <p:nvPr>
            <p:ph idx="1"/>
          </p:nvPr>
        </p:nvSpPr>
        <p:spPr>
          <a:xfrm>
            <a:off x="457200" y="1981200"/>
            <a:ext cx="8229600" cy="4191316"/>
          </a:xfrm>
        </p:spPr>
        <p:txBody>
          <a:bodyPr/>
          <a:lstStyle/>
          <a:p>
            <a:r>
              <a:rPr lang="en-US" dirty="0" smtClean="0"/>
              <a:t>April 4, 1968, in Memphis, Tennessee</a:t>
            </a:r>
          </a:p>
          <a:p>
            <a:endParaRPr lang="en-US" dirty="0" smtClean="0"/>
          </a:p>
          <a:p>
            <a:r>
              <a:rPr lang="en-US" dirty="0" smtClean="0"/>
              <a:t>Shot on balcony of Lorraine Motel (now the Civil Rights Museum)</a:t>
            </a:r>
          </a:p>
          <a:p>
            <a:endParaRPr lang="en-US" dirty="0" smtClean="0"/>
          </a:p>
          <a:p>
            <a:r>
              <a:rPr lang="en-US" dirty="0" smtClean="0"/>
              <a:t>Killed by James Earl Ray, an ex-convict</a:t>
            </a:r>
          </a:p>
          <a:p>
            <a:endParaRPr lang="en-US" dirty="0" smtClean="0"/>
          </a:p>
          <a:p>
            <a:r>
              <a:rPr lang="en-US" dirty="0" smtClean="0"/>
              <a:t>Riots erupted nationwide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Life for African Americans Nationwide (circa 1950)</a:t>
            </a:r>
            <a:endParaRPr lang="en-US" dirty="0"/>
          </a:p>
        </p:txBody>
      </p:sp>
      <p:sp>
        <p:nvSpPr>
          <p:cNvPr id="3" name="Content Placeholder 2"/>
          <p:cNvSpPr>
            <a:spLocks noGrp="1"/>
          </p:cNvSpPr>
          <p:nvPr>
            <p:ph idx="1"/>
          </p:nvPr>
        </p:nvSpPr>
        <p:spPr>
          <a:xfrm>
            <a:off x="304800" y="1524000"/>
            <a:ext cx="8534400" cy="4952999"/>
          </a:xfrm>
        </p:spPr>
        <p:txBody>
          <a:bodyPr>
            <a:normAutofit fontScale="92500" lnSpcReduction="20000"/>
          </a:bodyPr>
          <a:lstStyle/>
          <a:p>
            <a:r>
              <a:rPr lang="en-US" b="1" dirty="0" smtClean="0"/>
              <a:t>Segregated</a:t>
            </a:r>
            <a:r>
              <a:rPr lang="en-US" dirty="0" smtClean="0"/>
              <a:t> from whites, either legally or through custom, throughout the United States</a:t>
            </a:r>
          </a:p>
          <a:p>
            <a:r>
              <a:rPr lang="en-US" b="1" dirty="0" smtClean="0"/>
              <a:t>Employment</a:t>
            </a:r>
            <a:r>
              <a:rPr lang="en-US" dirty="0" smtClean="0"/>
              <a:t> – generally filled the lowest paid, least desirable positions – “last hired, first fired”</a:t>
            </a:r>
          </a:p>
          <a:p>
            <a:r>
              <a:rPr lang="en-US" b="1" dirty="0" smtClean="0"/>
              <a:t>Standard of living</a:t>
            </a:r>
            <a:r>
              <a:rPr lang="en-US" dirty="0" smtClean="0"/>
              <a:t> – higher rates of illiteracy and poverty, and shorter life expectancy, than whites</a:t>
            </a:r>
          </a:p>
          <a:p>
            <a:r>
              <a:rPr lang="en-US" b="1" dirty="0" smtClean="0"/>
              <a:t>Housing</a:t>
            </a:r>
            <a:r>
              <a:rPr lang="en-US" dirty="0" smtClean="0"/>
              <a:t> – fewer black than white homeowners</a:t>
            </a:r>
          </a:p>
          <a:p>
            <a:r>
              <a:rPr lang="en-US" b="1" dirty="0" smtClean="0"/>
              <a:t>World War II </a:t>
            </a:r>
            <a:r>
              <a:rPr lang="en-US" dirty="0" smtClean="0"/>
              <a:t>– following the defeat of Hitler and his racist ideology, African Americans expected changes within the United States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Fair Housing Act, 1968</a:t>
            </a:r>
            <a:endParaRPr lang="en-US" dirty="0"/>
          </a:p>
        </p:txBody>
      </p:sp>
      <p:sp>
        <p:nvSpPr>
          <p:cNvPr id="3" name="Content Placeholder 2"/>
          <p:cNvSpPr>
            <a:spLocks noGrp="1"/>
          </p:cNvSpPr>
          <p:nvPr>
            <p:ph idx="1"/>
          </p:nvPr>
        </p:nvSpPr>
        <p:spPr>
          <a:xfrm>
            <a:off x="304800" y="1295400"/>
            <a:ext cx="8534400" cy="5410200"/>
          </a:xfrm>
        </p:spPr>
        <p:txBody>
          <a:bodyPr>
            <a:normAutofit fontScale="85000" lnSpcReduction="10000"/>
          </a:bodyPr>
          <a:lstStyle/>
          <a:p>
            <a:r>
              <a:rPr lang="en-US" dirty="0" smtClean="0"/>
              <a:t>Title VIII of the Civil Rights Act of 1968</a:t>
            </a:r>
          </a:p>
          <a:p>
            <a:pPr lvl="1"/>
            <a:r>
              <a:rPr lang="en-US" dirty="0" smtClean="0"/>
              <a:t>Outlawed housing discrimination based on race, color, religion, and national origin</a:t>
            </a:r>
          </a:p>
          <a:p>
            <a:pPr lvl="1"/>
            <a:r>
              <a:rPr lang="en-US" dirty="0" smtClean="0"/>
              <a:t>1974 – added sex to list of protected classes</a:t>
            </a:r>
          </a:p>
          <a:p>
            <a:pPr lvl="1"/>
            <a:r>
              <a:rPr lang="en-US" dirty="0" smtClean="0"/>
              <a:t>1988 – disability and familial status added</a:t>
            </a:r>
          </a:p>
          <a:p>
            <a:pPr lvl="1"/>
            <a:r>
              <a:rPr lang="en-US" dirty="0" smtClean="0"/>
              <a:t>State and local governments (not federal) have, in some areas, broadened their laws to end housing discrimination based on sexual orientation, gender identity, etc.</a:t>
            </a:r>
          </a:p>
          <a:p>
            <a:r>
              <a:rPr lang="en-US" dirty="0" smtClean="0"/>
              <a:t>United States Department of Housing and Urban Development (</a:t>
            </a:r>
            <a:r>
              <a:rPr lang="en-US" b="1" dirty="0" smtClean="0"/>
              <a:t>HUD</a:t>
            </a:r>
            <a:r>
              <a:rPr lang="en-US" dirty="0" smtClean="0"/>
              <a:t>) oversees its enforcement</a:t>
            </a:r>
          </a:p>
          <a:p>
            <a:r>
              <a:rPr lang="en-US" dirty="0" smtClean="0"/>
              <a:t>For example:</a:t>
            </a:r>
          </a:p>
          <a:p>
            <a:pPr lvl="1"/>
            <a:r>
              <a:rPr lang="en-US" dirty="0" smtClean="0"/>
              <a:t>You cannot be denied housing because you have a child, or even a lot of children.</a:t>
            </a:r>
          </a:p>
          <a:p>
            <a:pPr lvl="1"/>
            <a:r>
              <a:rPr lang="en-US" dirty="0" smtClean="0"/>
              <a:t>You cannot be denied housing because of your race or sex.</a:t>
            </a:r>
          </a:p>
          <a:p>
            <a:pPr lvl="1"/>
            <a:r>
              <a:rPr lang="en-US" dirty="0" smtClean="0"/>
              <a:t>You cannot be denied housing because of a disability.</a:t>
            </a:r>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Affirmative Action</a:t>
            </a:r>
            <a:endParaRPr lang="en-US" dirty="0"/>
          </a:p>
        </p:txBody>
      </p:sp>
      <p:sp>
        <p:nvSpPr>
          <p:cNvPr id="3" name="Content Placeholder 2"/>
          <p:cNvSpPr>
            <a:spLocks noGrp="1"/>
          </p:cNvSpPr>
          <p:nvPr>
            <p:ph idx="1"/>
          </p:nvPr>
        </p:nvSpPr>
        <p:spPr>
          <a:xfrm>
            <a:off x="228600" y="1447800"/>
            <a:ext cx="8686800" cy="5410200"/>
          </a:xfrm>
        </p:spPr>
        <p:txBody>
          <a:bodyPr>
            <a:normAutofit fontScale="85000" lnSpcReduction="20000"/>
          </a:bodyPr>
          <a:lstStyle/>
          <a:p>
            <a:r>
              <a:rPr lang="en-US" dirty="0" smtClean="0"/>
              <a:t>Designed to correct racial imbalances in education, employment, etc.</a:t>
            </a:r>
          </a:p>
          <a:p>
            <a:endParaRPr lang="en-US" dirty="0" smtClean="0"/>
          </a:p>
          <a:p>
            <a:r>
              <a:rPr lang="en-US" dirty="0" smtClean="0"/>
              <a:t>Begun under Kennedy and Johnson</a:t>
            </a:r>
          </a:p>
          <a:p>
            <a:endParaRPr lang="en-US" dirty="0" smtClean="0"/>
          </a:p>
          <a:p>
            <a:r>
              <a:rPr lang="en-US" dirty="0" smtClean="0"/>
              <a:t>Revised Philadelphia Plan, 1969 – under Nixon, affirmative action required for all federally-funded projects</a:t>
            </a:r>
          </a:p>
          <a:p>
            <a:endParaRPr lang="en-US" dirty="0" smtClean="0"/>
          </a:p>
          <a:p>
            <a:r>
              <a:rPr lang="en-US" dirty="0" smtClean="0"/>
              <a:t>Section 501 of the Rehabilitation Act of </a:t>
            </a:r>
            <a:r>
              <a:rPr lang="en-US" dirty="0" smtClean="0"/>
              <a:t>1973 – affirmative action for all federal government positions (civil service jobs)</a:t>
            </a:r>
          </a:p>
          <a:p>
            <a:endParaRPr lang="en-US" dirty="0" smtClean="0"/>
          </a:p>
          <a:p>
            <a:r>
              <a:rPr lang="en-US" dirty="0" smtClean="0"/>
              <a:t>Controversial – many considered it to  be reverse discrimination</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965664"/>
          </a:xfrm>
        </p:spPr>
        <p:txBody>
          <a:bodyPr/>
          <a:lstStyle/>
          <a:p>
            <a:r>
              <a:rPr lang="en-US" dirty="0" smtClean="0"/>
              <a:t>Angela Davis, 1970</a:t>
            </a:r>
            <a:endParaRPr lang="en-US" dirty="0"/>
          </a:p>
        </p:txBody>
      </p:sp>
      <p:sp>
        <p:nvSpPr>
          <p:cNvPr id="3" name="Content Placeholder 2"/>
          <p:cNvSpPr>
            <a:spLocks noGrp="1"/>
          </p:cNvSpPr>
          <p:nvPr>
            <p:ph idx="1"/>
          </p:nvPr>
        </p:nvSpPr>
        <p:spPr>
          <a:xfrm>
            <a:off x="228600" y="1524000"/>
            <a:ext cx="8686800" cy="5334000"/>
          </a:xfrm>
        </p:spPr>
        <p:txBody>
          <a:bodyPr>
            <a:normAutofit fontScale="70000" lnSpcReduction="20000"/>
          </a:bodyPr>
          <a:lstStyle/>
          <a:p>
            <a:r>
              <a:rPr lang="en-US" dirty="0" smtClean="0"/>
              <a:t>Associated with SNCC and the Black Panthers</a:t>
            </a:r>
          </a:p>
          <a:p>
            <a:endParaRPr lang="en-US" dirty="0" smtClean="0"/>
          </a:p>
          <a:p>
            <a:r>
              <a:rPr lang="en-US" dirty="0" smtClean="0"/>
              <a:t>Interested in communism and feminism at an early age</a:t>
            </a:r>
          </a:p>
          <a:p>
            <a:endParaRPr lang="en-US" dirty="0" smtClean="0"/>
          </a:p>
          <a:p>
            <a:r>
              <a:rPr lang="en-US" dirty="0" smtClean="0"/>
              <a:t>Assistant professor of philosophy at UCLA</a:t>
            </a:r>
          </a:p>
          <a:p>
            <a:endParaRPr lang="en-US" dirty="0" smtClean="0"/>
          </a:p>
          <a:p>
            <a:r>
              <a:rPr lang="en-US" dirty="0" smtClean="0"/>
              <a:t>Implicated in murder (gun used was registered in her name), fled, and captured two months later</a:t>
            </a:r>
          </a:p>
          <a:p>
            <a:endParaRPr lang="en-US" dirty="0" smtClean="0"/>
          </a:p>
          <a:p>
            <a:r>
              <a:rPr lang="en-US" dirty="0" smtClean="0"/>
              <a:t>Acquitted of charges</a:t>
            </a:r>
          </a:p>
          <a:p>
            <a:endParaRPr lang="en-US" dirty="0" smtClean="0"/>
          </a:p>
          <a:p>
            <a:r>
              <a:rPr lang="en-US" dirty="0" smtClean="0"/>
              <a:t>Started a bail program for indigent prisoners</a:t>
            </a:r>
          </a:p>
          <a:p>
            <a:endParaRPr lang="en-US" dirty="0" smtClean="0"/>
          </a:p>
          <a:p>
            <a:r>
              <a:rPr lang="en-US" dirty="0" smtClean="0"/>
              <a:t>Called a “terrorist” by Richard Nixon and others</a:t>
            </a:r>
          </a:p>
          <a:p>
            <a:endParaRPr lang="en-US" dirty="0" smtClean="0"/>
          </a:p>
          <a:p>
            <a:r>
              <a:rPr lang="en-US" dirty="0" smtClean="0"/>
              <a:t>Later life to today – professor, lecturer, and activist advocating continuing struggle for civil rights, women’s rights, socialism, prison reform, and more</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889464"/>
          </a:xfrm>
        </p:spPr>
        <p:txBody>
          <a:bodyPr/>
          <a:lstStyle/>
          <a:p>
            <a:r>
              <a:rPr lang="en-US" dirty="0" smtClean="0"/>
              <a:t>Civil Rights Legacy</a:t>
            </a:r>
            <a:endParaRPr lang="en-US" dirty="0"/>
          </a:p>
        </p:txBody>
      </p:sp>
      <p:sp>
        <p:nvSpPr>
          <p:cNvPr id="3" name="Content Placeholder 2"/>
          <p:cNvSpPr>
            <a:spLocks noGrp="1"/>
          </p:cNvSpPr>
          <p:nvPr>
            <p:ph idx="1"/>
          </p:nvPr>
        </p:nvSpPr>
        <p:spPr>
          <a:xfrm>
            <a:off x="457200" y="1295400"/>
            <a:ext cx="8229600" cy="5410200"/>
          </a:xfrm>
        </p:spPr>
        <p:txBody>
          <a:bodyPr>
            <a:normAutofit fontScale="85000" lnSpcReduction="20000"/>
          </a:bodyPr>
          <a:lstStyle/>
          <a:p>
            <a:r>
              <a:rPr lang="en-US" dirty="0" smtClean="0"/>
              <a:t>Legal segregation ended</a:t>
            </a:r>
          </a:p>
          <a:p>
            <a:endParaRPr lang="en-US" dirty="0" smtClean="0"/>
          </a:p>
          <a:p>
            <a:r>
              <a:rPr lang="en-US" dirty="0" smtClean="0"/>
              <a:t>Federal civil rights legislation enacted</a:t>
            </a:r>
          </a:p>
          <a:p>
            <a:endParaRPr lang="en-US" dirty="0" smtClean="0"/>
          </a:p>
          <a:p>
            <a:r>
              <a:rPr lang="en-US" dirty="0" smtClean="0"/>
              <a:t>Massive numbers of African Americans became registered voters</a:t>
            </a:r>
          </a:p>
          <a:p>
            <a:endParaRPr lang="en-US" dirty="0" smtClean="0"/>
          </a:p>
          <a:p>
            <a:r>
              <a:rPr lang="en-US" dirty="0" smtClean="0"/>
              <a:t>Affirmative action gave African Americans a foot in the door to economic power</a:t>
            </a:r>
          </a:p>
          <a:p>
            <a:endParaRPr lang="en-US" dirty="0" smtClean="0"/>
          </a:p>
          <a:p>
            <a:r>
              <a:rPr lang="en-US" dirty="0" smtClean="0"/>
              <a:t>Formerly unspoken issues of discrimination, inequality, and racism became part of public discourse</a:t>
            </a:r>
          </a:p>
          <a:p>
            <a:endParaRPr lang="en-US" dirty="0" smtClean="0"/>
          </a:p>
          <a:p>
            <a:r>
              <a:rPr lang="en-US" dirty="0" smtClean="0"/>
              <a:t>“White flight” – whites intensified desertion of cities for life in suburbs</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Struggle</a:t>
            </a:r>
            <a:endParaRPr lang="en-US" dirty="0"/>
          </a:p>
        </p:txBody>
      </p:sp>
      <p:sp>
        <p:nvSpPr>
          <p:cNvPr id="3" name="Content Placeholder 2"/>
          <p:cNvSpPr>
            <a:spLocks noGrp="1"/>
          </p:cNvSpPr>
          <p:nvPr>
            <p:ph idx="1"/>
          </p:nvPr>
        </p:nvSpPr>
        <p:spPr/>
        <p:txBody>
          <a:bodyPr/>
          <a:lstStyle/>
          <a:p>
            <a:r>
              <a:rPr lang="en-US" dirty="0" smtClean="0"/>
              <a:t>Struggle for civil rights did not end with the 1960s</a:t>
            </a:r>
          </a:p>
          <a:p>
            <a:r>
              <a:rPr lang="en-US" dirty="0" smtClean="0"/>
              <a:t>Discrimination and ensuing court cases continue to this day</a:t>
            </a:r>
          </a:p>
          <a:p>
            <a:r>
              <a:rPr lang="en-US" dirty="0" smtClean="0"/>
              <a:t>Poverty continues to plague inner-cities</a:t>
            </a:r>
          </a:p>
          <a:p>
            <a:r>
              <a:rPr lang="en-US" dirty="0" smtClean="0"/>
              <a:t>2007 – Federal Census data showed three times as many African Americans living in prison cells than in college dormitories</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889464"/>
          </a:xfrm>
        </p:spPr>
        <p:txBody>
          <a:bodyPr/>
          <a:lstStyle/>
          <a:p>
            <a:r>
              <a:rPr lang="en-US" dirty="0" smtClean="0"/>
              <a:t>Review Questions</a:t>
            </a:r>
            <a:endParaRPr lang="en-US" dirty="0"/>
          </a:p>
        </p:txBody>
      </p:sp>
      <p:sp>
        <p:nvSpPr>
          <p:cNvPr id="3" name="Content Placeholder 2"/>
          <p:cNvSpPr>
            <a:spLocks noGrp="1"/>
          </p:cNvSpPr>
          <p:nvPr>
            <p:ph idx="1"/>
          </p:nvPr>
        </p:nvSpPr>
        <p:spPr>
          <a:xfrm>
            <a:off x="228600" y="1219200"/>
            <a:ext cx="8686800" cy="5486400"/>
          </a:xfrm>
        </p:spPr>
        <p:txBody>
          <a:bodyPr>
            <a:normAutofit fontScale="77500" lnSpcReduction="20000"/>
          </a:bodyPr>
          <a:lstStyle/>
          <a:p>
            <a:r>
              <a:rPr lang="en-US" dirty="0" smtClean="0"/>
              <a:t>What is the difference between de jure segregation and de facto segregation?</a:t>
            </a:r>
          </a:p>
          <a:p>
            <a:endParaRPr lang="en-US" dirty="0" smtClean="0"/>
          </a:p>
          <a:p>
            <a:r>
              <a:rPr lang="en-US" dirty="0" smtClean="0"/>
              <a:t>Why did the civil rights movement intensify after World War II?</a:t>
            </a:r>
          </a:p>
          <a:p>
            <a:endParaRPr lang="en-US" dirty="0" smtClean="0"/>
          </a:p>
          <a:p>
            <a:r>
              <a:rPr lang="en-US" dirty="0" smtClean="0"/>
              <a:t>What Supreme Court decision overturned </a:t>
            </a:r>
            <a:r>
              <a:rPr lang="en-US" i="1" dirty="0" err="1" smtClean="0"/>
              <a:t>Plessy</a:t>
            </a:r>
            <a:r>
              <a:rPr lang="en-US" dirty="0" smtClean="0"/>
              <a:t> v. </a:t>
            </a:r>
            <a:r>
              <a:rPr lang="en-US" i="1" dirty="0" smtClean="0"/>
              <a:t>Ferguson</a:t>
            </a:r>
            <a:r>
              <a:rPr lang="en-US" dirty="0" smtClean="0"/>
              <a:t>?</a:t>
            </a:r>
          </a:p>
          <a:p>
            <a:endParaRPr lang="en-US" dirty="0" smtClean="0"/>
          </a:p>
          <a:p>
            <a:r>
              <a:rPr lang="en-US" dirty="0" smtClean="0"/>
              <a:t>Describe nonviolent protest (passive resistance).</a:t>
            </a:r>
          </a:p>
          <a:p>
            <a:endParaRPr lang="en-US" dirty="0" smtClean="0"/>
          </a:p>
          <a:p>
            <a:r>
              <a:rPr lang="en-US" dirty="0" smtClean="0"/>
              <a:t>Describe the Southern reaction to desegregation and voter registration drives.</a:t>
            </a:r>
          </a:p>
          <a:p>
            <a:endParaRPr lang="en-US" dirty="0" smtClean="0"/>
          </a:p>
          <a:p>
            <a:r>
              <a:rPr lang="en-US" dirty="0" smtClean="0"/>
              <a:t>What was achieved through the Civil Rights Act of 1964?</a:t>
            </a:r>
          </a:p>
          <a:p>
            <a:endParaRPr lang="en-US" dirty="0" smtClean="0"/>
          </a:p>
          <a:p>
            <a:r>
              <a:rPr lang="en-US" dirty="0" smtClean="0"/>
              <a:t>How were blacks in the South disenfranchised?</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813264"/>
          </a:xfrm>
        </p:spPr>
        <p:txBody>
          <a:bodyPr/>
          <a:lstStyle/>
          <a:p>
            <a:r>
              <a:rPr lang="en-US" dirty="0" smtClean="0"/>
              <a:t>Review Questions</a:t>
            </a:r>
            <a:endParaRPr lang="en-US" dirty="0"/>
          </a:p>
        </p:txBody>
      </p:sp>
      <p:sp>
        <p:nvSpPr>
          <p:cNvPr id="3" name="Content Placeholder 2"/>
          <p:cNvSpPr>
            <a:spLocks noGrp="1"/>
          </p:cNvSpPr>
          <p:nvPr>
            <p:ph idx="1"/>
          </p:nvPr>
        </p:nvSpPr>
        <p:spPr>
          <a:xfrm>
            <a:off x="304800" y="1143000"/>
            <a:ext cx="8610600" cy="5562600"/>
          </a:xfrm>
        </p:spPr>
        <p:txBody>
          <a:bodyPr>
            <a:normAutofit fontScale="77500" lnSpcReduction="20000"/>
          </a:bodyPr>
          <a:lstStyle/>
          <a:p>
            <a:r>
              <a:rPr lang="en-US" dirty="0" smtClean="0"/>
              <a:t>What laws and court rulings guaranteed voting rights to African Americans?</a:t>
            </a:r>
          </a:p>
          <a:p>
            <a:endParaRPr lang="en-US" dirty="0" smtClean="0"/>
          </a:p>
          <a:p>
            <a:r>
              <a:rPr lang="en-US" dirty="0" smtClean="0"/>
              <a:t>What </a:t>
            </a:r>
            <a:r>
              <a:rPr lang="en-US" smtClean="0"/>
              <a:t>were the </a:t>
            </a:r>
            <a:r>
              <a:rPr lang="en-US" dirty="0" smtClean="0"/>
              <a:t>long-term causes of race riots?</a:t>
            </a:r>
          </a:p>
          <a:p>
            <a:endParaRPr lang="en-US" dirty="0" smtClean="0"/>
          </a:p>
          <a:p>
            <a:r>
              <a:rPr lang="en-US" dirty="0" smtClean="0"/>
              <a:t>What did the black power movement represent, and how was it received by whites?</a:t>
            </a:r>
          </a:p>
          <a:p>
            <a:endParaRPr lang="en-US" dirty="0" smtClean="0"/>
          </a:p>
          <a:p>
            <a:r>
              <a:rPr lang="en-US" dirty="0" smtClean="0"/>
              <a:t>What was achieved through the Fair Housing Act?</a:t>
            </a:r>
          </a:p>
          <a:p>
            <a:endParaRPr lang="en-US" dirty="0" smtClean="0"/>
          </a:p>
          <a:p>
            <a:r>
              <a:rPr lang="en-US" dirty="0" smtClean="0"/>
              <a:t>What did the civil rights movement achieve?</a:t>
            </a:r>
          </a:p>
          <a:p>
            <a:endParaRPr lang="en-US" dirty="0" smtClean="0"/>
          </a:p>
          <a:p>
            <a:r>
              <a:rPr lang="en-US" dirty="0" smtClean="0"/>
              <a:t>Compare and contrast life for African Americans in 1950 and today.</a:t>
            </a:r>
          </a:p>
          <a:p>
            <a:endParaRPr lang="en-US" dirty="0" smtClean="0"/>
          </a:p>
          <a:p>
            <a:r>
              <a:rPr lang="en-US" dirty="0" smtClean="0"/>
              <a:t>Do you believe that all Americans today enjoy equal rights and opportunities?  Why or why not?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Civil Rights Movement,</a:t>
            </a:r>
            <a:br>
              <a:rPr lang="en-US" dirty="0" smtClean="0"/>
            </a:br>
            <a:r>
              <a:rPr lang="en-US" dirty="0" smtClean="0"/>
              <a:t>1900-1950</a:t>
            </a:r>
            <a:endParaRPr lang="en-US" dirty="0"/>
          </a:p>
        </p:txBody>
      </p:sp>
      <p:sp>
        <p:nvSpPr>
          <p:cNvPr id="3" name="Content Placeholder 2"/>
          <p:cNvSpPr>
            <a:spLocks noGrp="1"/>
          </p:cNvSpPr>
          <p:nvPr>
            <p:ph idx="1"/>
          </p:nvPr>
        </p:nvSpPr>
        <p:spPr>
          <a:xfrm>
            <a:off x="457200" y="1646236"/>
            <a:ext cx="8229600" cy="4830763"/>
          </a:xfrm>
        </p:spPr>
        <p:txBody>
          <a:bodyPr>
            <a:normAutofit fontScale="77500" lnSpcReduction="20000"/>
          </a:bodyPr>
          <a:lstStyle/>
          <a:p>
            <a:r>
              <a:rPr lang="en-US" dirty="0" smtClean="0"/>
              <a:t>1905 – </a:t>
            </a:r>
            <a:r>
              <a:rPr lang="en-US" b="1" dirty="0" smtClean="0"/>
              <a:t>Niagara Movement </a:t>
            </a:r>
            <a:r>
              <a:rPr lang="en-US" dirty="0" smtClean="0"/>
              <a:t>begun by W.E.B. Du Bois, William Monroe Trotter, and others – denounced the vocational training and gradual progress espoused by Booker T. Washington</a:t>
            </a:r>
          </a:p>
          <a:p>
            <a:r>
              <a:rPr lang="en-US" dirty="0" smtClean="0"/>
              <a:t>1909 – National Association for the Advancement of Colored People (</a:t>
            </a:r>
            <a:r>
              <a:rPr lang="en-US" b="1" dirty="0" smtClean="0"/>
              <a:t>NAACP</a:t>
            </a:r>
            <a:r>
              <a:rPr lang="en-US" dirty="0" smtClean="0"/>
              <a:t>) founded by Florence Kelley, Ida B. Wells, Jane Addams, Ray </a:t>
            </a:r>
            <a:r>
              <a:rPr lang="en-US" dirty="0" err="1" smtClean="0"/>
              <a:t>Stannard</a:t>
            </a:r>
            <a:r>
              <a:rPr lang="en-US" dirty="0" smtClean="0"/>
              <a:t> Baker, and others – strategy involved using the court system to challenge inequality and racism</a:t>
            </a:r>
          </a:p>
          <a:p>
            <a:r>
              <a:rPr lang="en-US" dirty="0" smtClean="0"/>
              <a:t>1911 – </a:t>
            </a:r>
            <a:r>
              <a:rPr lang="en-US" b="1" dirty="0" smtClean="0"/>
              <a:t>Urban League </a:t>
            </a:r>
            <a:r>
              <a:rPr lang="en-US" dirty="0" smtClean="0"/>
              <a:t>formed to help poor black workers in cities</a:t>
            </a:r>
          </a:p>
          <a:p>
            <a:r>
              <a:rPr lang="en-US" dirty="0" smtClean="0"/>
              <a:t>1920s – Marcus Garvey’s “</a:t>
            </a:r>
            <a:r>
              <a:rPr lang="en-US" b="1" dirty="0" smtClean="0"/>
              <a:t>Back to Africa</a:t>
            </a:r>
            <a:r>
              <a:rPr lang="en-US" dirty="0" smtClean="0"/>
              <a:t>” movement and Universal Negro Improvement Association</a:t>
            </a:r>
          </a:p>
          <a:p>
            <a:r>
              <a:rPr lang="en-US" dirty="0" smtClean="0"/>
              <a:t>1930 – </a:t>
            </a:r>
            <a:r>
              <a:rPr lang="en-US" b="1" dirty="0" smtClean="0"/>
              <a:t>Nation of Islam </a:t>
            </a:r>
            <a:r>
              <a:rPr lang="en-US" dirty="0" smtClean="0"/>
              <a:t>founded by Elijah Muhammad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Civil Rights Movement,</a:t>
            </a:r>
            <a:br>
              <a:rPr lang="en-US" dirty="0" smtClean="0"/>
            </a:br>
            <a:r>
              <a:rPr lang="en-US" dirty="0" smtClean="0"/>
              <a:t>1900-1950 (Continued)</a:t>
            </a:r>
            <a:endParaRPr lang="en-US" dirty="0"/>
          </a:p>
        </p:txBody>
      </p:sp>
      <p:sp>
        <p:nvSpPr>
          <p:cNvPr id="3" name="Content Placeholder 2"/>
          <p:cNvSpPr>
            <a:spLocks noGrp="1"/>
          </p:cNvSpPr>
          <p:nvPr>
            <p:ph idx="1"/>
          </p:nvPr>
        </p:nvSpPr>
        <p:spPr>
          <a:xfrm>
            <a:off x="304800" y="1646236"/>
            <a:ext cx="8534400" cy="4983164"/>
          </a:xfrm>
        </p:spPr>
        <p:txBody>
          <a:bodyPr>
            <a:normAutofit fontScale="85000" lnSpcReduction="20000"/>
          </a:bodyPr>
          <a:lstStyle/>
          <a:p>
            <a:r>
              <a:rPr lang="en-US" dirty="0" smtClean="0"/>
              <a:t>1941 – </a:t>
            </a:r>
            <a:r>
              <a:rPr lang="en-US" b="1" dirty="0" smtClean="0"/>
              <a:t>FDR</a:t>
            </a:r>
            <a:r>
              <a:rPr lang="en-US" dirty="0" smtClean="0"/>
              <a:t> ended discrimination in </a:t>
            </a:r>
            <a:r>
              <a:rPr lang="en-US" b="1" dirty="0" smtClean="0"/>
              <a:t>defense industries</a:t>
            </a:r>
          </a:p>
          <a:p>
            <a:r>
              <a:rPr lang="en-US" dirty="0" smtClean="0"/>
              <a:t>1942 – Congress of Racial Equality (</a:t>
            </a:r>
            <a:r>
              <a:rPr lang="en-US" b="1" dirty="0" smtClean="0"/>
              <a:t>CORE</a:t>
            </a:r>
            <a:r>
              <a:rPr lang="en-US" dirty="0" smtClean="0"/>
              <a:t>) founded by James Farmer and others – advocated </a:t>
            </a:r>
            <a:r>
              <a:rPr lang="en-US" b="1" dirty="0" smtClean="0"/>
              <a:t>nonviolent protests</a:t>
            </a:r>
          </a:p>
          <a:p>
            <a:r>
              <a:rPr lang="en-US" dirty="0" smtClean="0"/>
              <a:t>1944 – </a:t>
            </a:r>
            <a:r>
              <a:rPr lang="en-US" b="1" dirty="0" smtClean="0"/>
              <a:t>Gunnar Myrdal’s </a:t>
            </a:r>
            <a:r>
              <a:rPr lang="en-US" i="1" dirty="0" smtClean="0"/>
              <a:t>An American Dilemma</a:t>
            </a:r>
            <a:r>
              <a:rPr lang="en-US" dirty="0" smtClean="0"/>
              <a:t> published</a:t>
            </a:r>
          </a:p>
          <a:p>
            <a:r>
              <a:rPr lang="en-US" dirty="0" smtClean="0"/>
              <a:t>1946 – </a:t>
            </a:r>
            <a:r>
              <a:rPr lang="en-US" b="1" dirty="0" smtClean="0"/>
              <a:t>Committee on Civil Rights </a:t>
            </a:r>
            <a:r>
              <a:rPr lang="en-US" dirty="0" smtClean="0"/>
              <a:t>appointed by Harry Truman</a:t>
            </a:r>
          </a:p>
          <a:p>
            <a:r>
              <a:rPr lang="en-US" dirty="0" smtClean="0"/>
              <a:t>1947 – </a:t>
            </a:r>
            <a:r>
              <a:rPr lang="en-US" b="1" dirty="0" smtClean="0"/>
              <a:t>Major League Baseball </a:t>
            </a:r>
            <a:r>
              <a:rPr lang="en-US" dirty="0" smtClean="0"/>
              <a:t>desegregated when </a:t>
            </a:r>
            <a:r>
              <a:rPr lang="en-US" b="1" dirty="0" smtClean="0"/>
              <a:t>Jackie Robinson </a:t>
            </a:r>
            <a:r>
              <a:rPr lang="en-US" dirty="0" smtClean="0"/>
              <a:t>joined the Brooklyn Dodgers</a:t>
            </a:r>
          </a:p>
          <a:p>
            <a:r>
              <a:rPr lang="en-US" dirty="0" smtClean="0"/>
              <a:t>1948 – </a:t>
            </a:r>
            <a:r>
              <a:rPr lang="en-US" b="1" dirty="0" smtClean="0"/>
              <a:t>Harry Truman </a:t>
            </a:r>
            <a:r>
              <a:rPr lang="en-US" dirty="0" smtClean="0"/>
              <a:t>desegregated the </a:t>
            </a:r>
            <a:r>
              <a:rPr lang="en-US" b="1" dirty="0" smtClean="0"/>
              <a:t>United States military </a:t>
            </a: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NAACP Legal Victories, 1950</a:t>
            </a:r>
            <a:endParaRPr lang="en-US" dirty="0"/>
          </a:p>
        </p:txBody>
      </p:sp>
      <p:sp>
        <p:nvSpPr>
          <p:cNvPr id="3" name="Content Placeholder 2"/>
          <p:cNvSpPr>
            <a:spLocks noGrp="1"/>
          </p:cNvSpPr>
          <p:nvPr>
            <p:ph idx="1"/>
          </p:nvPr>
        </p:nvSpPr>
        <p:spPr/>
        <p:txBody>
          <a:bodyPr/>
          <a:lstStyle/>
          <a:p>
            <a:r>
              <a:rPr lang="en-US" b="1" i="1" dirty="0" err="1" smtClean="0"/>
              <a:t>Sweatt</a:t>
            </a:r>
            <a:r>
              <a:rPr lang="en-US" b="1" dirty="0" smtClean="0"/>
              <a:t> v. </a:t>
            </a:r>
            <a:r>
              <a:rPr lang="en-US" b="1" i="1" dirty="0" smtClean="0"/>
              <a:t>Painter</a:t>
            </a:r>
            <a:r>
              <a:rPr lang="en-US" b="1" dirty="0" smtClean="0"/>
              <a:t> </a:t>
            </a:r>
            <a:r>
              <a:rPr lang="en-US" dirty="0" smtClean="0"/>
              <a:t>– all-black law school established by Texas violated 14</a:t>
            </a:r>
            <a:r>
              <a:rPr lang="en-US" baseline="30000" dirty="0" smtClean="0"/>
              <a:t>th</a:t>
            </a:r>
            <a:r>
              <a:rPr lang="en-US" dirty="0" smtClean="0"/>
              <a:t> Amendment because facilities unequal</a:t>
            </a:r>
          </a:p>
          <a:p>
            <a:r>
              <a:rPr lang="en-US" b="1" i="1" dirty="0" err="1" smtClean="0"/>
              <a:t>McLaurin</a:t>
            </a:r>
            <a:r>
              <a:rPr lang="en-US" b="1" dirty="0" smtClean="0"/>
              <a:t> v. </a:t>
            </a:r>
            <a:r>
              <a:rPr lang="en-US" b="1" i="1" dirty="0" smtClean="0"/>
              <a:t>Oklahoma State Regents </a:t>
            </a:r>
            <a:r>
              <a:rPr lang="en-US" dirty="0" smtClean="0"/>
              <a:t>– University of Oklahoma graduate student George </a:t>
            </a:r>
            <a:r>
              <a:rPr lang="en-US" dirty="0" err="1" smtClean="0"/>
              <a:t>McLaurin’s</a:t>
            </a:r>
            <a:r>
              <a:rPr lang="en-US" dirty="0" smtClean="0"/>
              <a:t> constitutional rights violated when he was denied equal access to the classrooms, dining hall, and library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Brown</a:t>
            </a:r>
            <a:r>
              <a:rPr lang="en-US" dirty="0" smtClean="0"/>
              <a:t> v. </a:t>
            </a:r>
            <a:r>
              <a:rPr lang="en-US" i="1" dirty="0" smtClean="0"/>
              <a:t>Board of Education</a:t>
            </a:r>
            <a:r>
              <a:rPr lang="en-US" dirty="0" smtClean="0"/>
              <a:t>, 1954</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Challenged the “separate but equal” doctrine of </a:t>
            </a:r>
            <a:r>
              <a:rPr lang="en-US" i="1" dirty="0" err="1" smtClean="0"/>
              <a:t>Plessy</a:t>
            </a:r>
            <a:r>
              <a:rPr lang="en-US" dirty="0" smtClean="0"/>
              <a:t> v. </a:t>
            </a:r>
            <a:r>
              <a:rPr lang="en-US" i="1" dirty="0" smtClean="0"/>
              <a:t>Ferguson</a:t>
            </a:r>
            <a:endParaRPr lang="en-US" dirty="0" smtClean="0"/>
          </a:p>
          <a:p>
            <a:r>
              <a:rPr lang="en-US" dirty="0" smtClean="0"/>
              <a:t>Attorney </a:t>
            </a:r>
            <a:r>
              <a:rPr lang="en-US" b="1" dirty="0" err="1" smtClean="0"/>
              <a:t>Thurgood</a:t>
            </a:r>
            <a:r>
              <a:rPr lang="en-US" b="1" dirty="0" smtClean="0"/>
              <a:t> Marshall </a:t>
            </a:r>
            <a:r>
              <a:rPr lang="en-US" dirty="0" smtClean="0"/>
              <a:t>argued before Supreme Court led by Chief Justice </a:t>
            </a:r>
            <a:r>
              <a:rPr lang="en-US" b="1" dirty="0" smtClean="0"/>
              <a:t>Earl Warren</a:t>
            </a:r>
          </a:p>
          <a:p>
            <a:r>
              <a:rPr lang="en-US" dirty="0" smtClean="0"/>
              <a:t>Unanimous decision – “In the field of public education the doctrine of ‘separate but equal’ has no place.”</a:t>
            </a:r>
          </a:p>
          <a:p>
            <a:r>
              <a:rPr lang="en-US" i="1" dirty="0" smtClean="0"/>
              <a:t>Brown II</a:t>
            </a:r>
            <a:r>
              <a:rPr lang="en-US" dirty="0" smtClean="0"/>
              <a:t> ruled for school desegregation “with all deliberate speed”</a:t>
            </a:r>
          </a:p>
          <a:p>
            <a:r>
              <a:rPr lang="en-US" dirty="0" smtClean="0"/>
              <a:t>But strong opposition to decision from whites, and desegregation moved slowly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Montgomery Bus Boycott,</a:t>
            </a:r>
            <a:br>
              <a:rPr lang="en-US" dirty="0" smtClean="0"/>
            </a:br>
            <a:r>
              <a:rPr lang="en-US" dirty="0" smtClean="0"/>
              <a:t>1955-1956</a:t>
            </a:r>
            <a:endParaRPr lang="en-US" dirty="0"/>
          </a:p>
        </p:txBody>
      </p:sp>
      <p:sp>
        <p:nvSpPr>
          <p:cNvPr id="3" name="Content Placeholder 2"/>
          <p:cNvSpPr>
            <a:spLocks noGrp="1"/>
          </p:cNvSpPr>
          <p:nvPr>
            <p:ph idx="1"/>
          </p:nvPr>
        </p:nvSpPr>
        <p:spPr/>
        <p:txBody>
          <a:bodyPr/>
          <a:lstStyle/>
          <a:p>
            <a:r>
              <a:rPr lang="en-US" b="1" dirty="0" smtClean="0"/>
              <a:t>Rosa Parks </a:t>
            </a:r>
            <a:r>
              <a:rPr lang="en-US" dirty="0" smtClean="0"/>
              <a:t>was asked to give up her bus seat to a white passenger in Montgomery, Alabama (December, 1955)</a:t>
            </a:r>
          </a:p>
          <a:p>
            <a:r>
              <a:rPr lang="en-US" dirty="0" smtClean="0"/>
              <a:t>She refused and was arrested</a:t>
            </a:r>
          </a:p>
          <a:p>
            <a:r>
              <a:rPr lang="en-US" dirty="0" smtClean="0"/>
              <a:t>Activists from the Montgomery Improvement Association (MIA) began a bus boycott that lasted over a year</a:t>
            </a:r>
          </a:p>
          <a:p>
            <a:r>
              <a:rPr lang="en-US" dirty="0" smtClean="0"/>
              <a:t>1956 – Supreme Court ruled that segregated buses were unconstitutional</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865</TotalTime>
  <Words>3075</Words>
  <Application>Microsoft Office PowerPoint</Application>
  <PresentationFormat>On-screen Show (4:3)</PresentationFormat>
  <Paragraphs>359</Paragraphs>
  <Slides>46</Slides>
  <Notes>2</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Foundry</vt:lpstr>
      <vt:lpstr>African-American Civil Rights Movement</vt:lpstr>
      <vt:lpstr>Life for African Americans in the South (circa 1950)</vt:lpstr>
      <vt:lpstr>Life for African Americans in the North (circa 1950)</vt:lpstr>
      <vt:lpstr>Life for African Americans Nationwide (circa 1950)</vt:lpstr>
      <vt:lpstr>Civil Rights Movement, 1900-1950</vt:lpstr>
      <vt:lpstr>Civil Rights Movement, 1900-1950 (Continued)</vt:lpstr>
      <vt:lpstr>NAACP Legal Victories, 1950</vt:lpstr>
      <vt:lpstr>Brown v. Board of Education, 1954</vt:lpstr>
      <vt:lpstr>Montgomery Bus Boycott, 1955-1956</vt:lpstr>
      <vt:lpstr>Southern Christian Leadership Conference (SCLC)</vt:lpstr>
      <vt:lpstr>Little Rock, Arkansas – 1957</vt:lpstr>
      <vt:lpstr>Civil Rights Act of 1957</vt:lpstr>
      <vt:lpstr>Greensboro Sit-in, 1960</vt:lpstr>
      <vt:lpstr>Student Nonviolent Coordinating Committee (SNCC), 1960</vt:lpstr>
      <vt:lpstr>Freedom Riders, 1961</vt:lpstr>
      <vt:lpstr>Kennedy’s Response</vt:lpstr>
      <vt:lpstr>“Ole Miss” Integrated, 1962</vt:lpstr>
      <vt:lpstr>MLK and SCLC in Birmingham, Alabama, 1963</vt:lpstr>
      <vt:lpstr>Kennedy’s Television Address, 1963</vt:lpstr>
      <vt:lpstr>March on Washington, 1963</vt:lpstr>
      <vt:lpstr>Birmingham Church Bombing, 1963</vt:lpstr>
      <vt:lpstr>Assassination of JFK, 1963</vt:lpstr>
      <vt:lpstr>Civil Rights Act of 1964</vt:lpstr>
      <vt:lpstr>Disenfranchised Southern Black Voters</vt:lpstr>
      <vt:lpstr>Murder in Mississippi, 1964</vt:lpstr>
      <vt:lpstr>Freedom Summer, 1964</vt:lpstr>
      <vt:lpstr>Democratic Convention, 1964</vt:lpstr>
      <vt:lpstr>Selma March, 1965</vt:lpstr>
      <vt:lpstr>LBJ’s Address to the Nation</vt:lpstr>
      <vt:lpstr>Voting Rights</vt:lpstr>
      <vt:lpstr>Race Riots</vt:lpstr>
      <vt:lpstr>Kerner Commission Report, 1967</vt:lpstr>
      <vt:lpstr>Malcolm X</vt:lpstr>
      <vt:lpstr>Black Power, 1966</vt:lpstr>
      <vt:lpstr>Black Power Movement</vt:lpstr>
      <vt:lpstr>Black Panthers, 1966</vt:lpstr>
      <vt:lpstr>Thurgood Marshall, 1967</vt:lpstr>
      <vt:lpstr>Poor People’s Campaign, 1968</vt:lpstr>
      <vt:lpstr>Assassination of MLK, 1968</vt:lpstr>
      <vt:lpstr>Fair Housing Act, 1968</vt:lpstr>
      <vt:lpstr>Affirmative Action</vt:lpstr>
      <vt:lpstr>Angela Davis, 1970</vt:lpstr>
      <vt:lpstr>Civil Rights Legacy</vt:lpstr>
      <vt:lpstr>Continuing Struggle</vt:lpstr>
      <vt:lpstr>Review Questions</vt:lpstr>
      <vt:lpstr>Review Questions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African-American Civil Rights Movement PowerPoint Presentation in PPTX Format</dc:title>
  <dc:subject>American/U.S. History</dc:subject>
  <dc:creator>Student Handouts, Inc.</dc:creator>
  <cp:lastModifiedBy>HP Authorized Customer</cp:lastModifiedBy>
  <cp:revision>89</cp:revision>
  <dcterms:created xsi:type="dcterms:W3CDTF">2009-05-24T17:47:14Z</dcterms:created>
  <dcterms:modified xsi:type="dcterms:W3CDTF">2009-05-25T08:13:06Z</dcterms:modified>
</cp:coreProperties>
</file>