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70" r:id="rId4"/>
    <p:sldId id="269" r:id="rId5"/>
    <p:sldId id="268" r:id="rId6"/>
    <p:sldId id="267" r:id="rId7"/>
    <p:sldId id="266" r:id="rId8"/>
    <p:sldId id="265" r:id="rId9"/>
    <p:sldId id="264" r:id="rId10"/>
    <p:sldId id="259" r:id="rId11"/>
  </p:sldIdLst>
  <p:sldSz cx="9144000" cy="6858000" type="screen4x3"/>
  <p:notesSz cx="6858000" cy="9083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197583-8F4A-4271-AFC1-EE360ED37005}" type="datetimeFigureOut">
              <a:rPr lang="en-US" smtClean="0"/>
              <a:t>2/22/2009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FFC6A-6901-4D69-85C9-6F124581418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0C2CC-ED26-4E14-8D41-1A07C3C24C7A}" type="datetimeFigureOut">
              <a:rPr lang="en-US" smtClean="0"/>
              <a:pPr/>
              <a:t>2/22/2009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681038"/>
            <a:ext cx="4543425" cy="3406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4746"/>
            <a:ext cx="5486400" cy="4087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722D1-4638-4389-A55B-CABABC1E1D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Possible anecdote: Portuguese flag for its Indian Ocean outposts;</a:t>
            </a:r>
            <a:r>
              <a:rPr lang="en-US" baseline="0" dirty="0" smtClean="0"/>
              <a:t> theme of change within the Indian Ocean region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722D1-4638-4389-A55B-CABABC1E1D4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Possible anecdote: Brutality of Portuguese</a:t>
            </a:r>
            <a:r>
              <a:rPr lang="en-US" baseline="0" dirty="0" smtClean="0"/>
              <a:t> military gains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722D1-4638-4389-A55B-CABABC1E1D4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Possible anecdote: Growth of the Netherlands following break from Spain; profits encouraged Dutch</a:t>
            </a:r>
            <a:r>
              <a:rPr lang="en-US" baseline="0" dirty="0" smtClean="0"/>
              <a:t> arts (e.g., Rembrandt)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722D1-4638-4389-A55B-CABABC1E1D4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Possible anecdote: Philippines today almost uniformly Catholic; Philippines</a:t>
            </a:r>
            <a:r>
              <a:rPr lang="en-US" baseline="0" dirty="0" smtClean="0"/>
              <a:t> ruled by Spain until won by United States in Spanish-American War (1898)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722D1-4638-4389-A55B-CABABC1E1D4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Possible anecdote: Early </a:t>
            </a:r>
            <a:r>
              <a:rPr lang="en-US" dirty="0" err="1" smtClean="0"/>
              <a:t>Mughal</a:t>
            </a:r>
            <a:r>
              <a:rPr lang="en-US" dirty="0" smtClean="0"/>
              <a:t> India actually much richer and more powerful than any European nation; discussion about fabrics (pre-synthetics) and how many (calicos, ginghams, etc.) are Indian in origin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722D1-4638-4389-A55B-CABABC1E1D4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Possible anecdote: Muslim-dominated northern India and Hindu-dominated</a:t>
            </a:r>
            <a:r>
              <a:rPr lang="en-US" baseline="0" dirty="0" smtClean="0"/>
              <a:t> southern India with tie-in to eventual split into Pakistan and India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722D1-4638-4389-A55B-CABABC1E1D4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Possible anecdote: Tie-in to American history</a:t>
            </a:r>
            <a:r>
              <a:rPr lang="en-US" baseline="0" dirty="0" smtClean="0"/>
              <a:t> and other world history themes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722D1-4638-4389-A55B-CABABC1E1D4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Possible</a:t>
            </a:r>
            <a:r>
              <a:rPr lang="en-US" baseline="0" dirty="0" smtClean="0"/>
              <a:t> anecdote: Black Hole of Calcutta; reality that British trading company rather than British government took control of India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722D1-4638-4389-A55B-CABABC1E1D4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AD30C-C567-441D-B136-A89D7D430F88}" type="datetimeFigureOut">
              <a:rPr lang="en-US"/>
              <a:pPr>
                <a:defRPr/>
              </a:pPr>
              <a:t>2/22/2009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39845-464F-4FB3-B943-228D92A68E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A6659-A891-4744-9CCA-1787721655A5}" type="datetimeFigureOut">
              <a:rPr lang="en-US"/>
              <a:pPr>
                <a:defRPr/>
              </a:pPr>
              <a:t>2/22/2009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6BF8C-F630-4FA3-B235-8FDFDA19F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74376-7B33-44D3-98D0-67EE9FB3CD62}" type="datetimeFigureOut">
              <a:rPr lang="en-US"/>
              <a:pPr>
                <a:defRPr/>
              </a:pPr>
              <a:t>2/22/2009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864B6-E907-4CE2-B996-4D5A792E3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83940-8E64-4280-877C-11070BE44059}" type="datetimeFigureOut">
              <a:rPr lang="en-US"/>
              <a:pPr>
                <a:defRPr/>
              </a:pPr>
              <a:t>2/22/2009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C3CA7-7183-4922-90BE-A987764E6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91E08-DB69-4C2B-89CC-6E65318FFAD5}" type="datetimeFigureOut">
              <a:rPr lang="en-US"/>
              <a:pPr>
                <a:defRPr/>
              </a:pPr>
              <a:t>2/22/2009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60D56-20C7-4E01-B1BA-37F39A24A0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28957-0A87-45C4-9A96-00654C0814B0}" type="datetimeFigureOut">
              <a:rPr lang="en-US"/>
              <a:pPr>
                <a:defRPr/>
              </a:pPr>
              <a:t>2/22/2009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10144-19F5-4789-BF10-DA6E815B74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9CCFF-78B1-45DD-9DB3-3D3326F03924}" type="datetimeFigureOut">
              <a:rPr lang="en-US"/>
              <a:pPr>
                <a:defRPr/>
              </a:pPr>
              <a:t>2/22/2009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034E1-6BD5-46DA-B4D6-151D01A3D3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EB365-D8B2-4C77-9C85-D28D07191663}" type="datetimeFigureOut">
              <a:rPr lang="en-US"/>
              <a:pPr>
                <a:defRPr/>
              </a:pPr>
              <a:t>2/22/2009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347E6-8A73-4D1F-8852-AD8F2F2FA8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17B91-A381-43D5-9137-C8DFD4BC83EA}" type="datetimeFigureOut">
              <a:rPr lang="en-US"/>
              <a:pPr>
                <a:defRPr/>
              </a:pPr>
              <a:t>2/22/2009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A55ED-3D23-43F0-BA8E-C9CA6F888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F4D12-74A2-40D5-B6BE-74676DA4D711}" type="datetimeFigureOut">
              <a:rPr lang="en-US"/>
              <a:pPr>
                <a:defRPr/>
              </a:pPr>
              <a:t>2/22/2009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5115B-C3E0-4101-81A0-F9904F614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C205D-FCA3-47DE-9D94-670DF3057893}" type="datetimeFigureOut">
              <a:rPr lang="en-US"/>
              <a:pPr>
                <a:defRPr/>
              </a:pPr>
              <a:t>2/22/2009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478AC-0B8A-4C08-B34A-B478BED9CC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DB48FD-DDFE-436E-9A30-745F6159AAB0}" type="datetimeFigureOut">
              <a:rPr lang="en-US"/>
              <a:pPr>
                <a:defRPr/>
              </a:pPr>
              <a:t>2/22/2009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A274967-4E35-432B-BC78-2EC275B989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f/f1/Lesser_coat_of_arms_of_Portuguese_India.sv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ile:Lesser coat of arms of Portuguese India.sv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67000" y="1905000"/>
            <a:ext cx="3646088" cy="4105276"/>
          </a:xfrm>
          <a:prstGeom prst="rect">
            <a:avLst/>
          </a:prstGeom>
          <a:noFill/>
        </p:spPr>
      </p:pic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981200"/>
          </a:xfrm>
        </p:spPr>
        <p:txBody>
          <a:bodyPr/>
          <a:lstStyle/>
          <a:p>
            <a:r>
              <a:rPr lang="en-US" dirty="0" smtClean="0"/>
              <a:t>Europeans in Asia:</a:t>
            </a:r>
            <a:br>
              <a:rPr lang="en-US" dirty="0" smtClean="0"/>
            </a:br>
            <a:r>
              <a:rPr lang="en-US" dirty="0" smtClean="0"/>
              <a:t>The Early Years of Empire Building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6096000"/>
            <a:ext cx="7620000" cy="533400"/>
          </a:xfrm>
        </p:spPr>
        <p:txBody>
          <a:bodyPr rtlCol="0">
            <a:normAutofit fontScale="3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7200" dirty="0" smtClean="0"/>
              <a:t>© Student Handouts, Inc.            www.studenthandouts.com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142999"/>
          </a:xfrm>
        </p:spPr>
        <p:txBody>
          <a:bodyPr/>
          <a:lstStyle/>
          <a:p>
            <a:r>
              <a:rPr lang="en-US" dirty="0" smtClean="0"/>
              <a:t>Questions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752600"/>
            <a:ext cx="8077200" cy="4800600"/>
          </a:xfrm>
        </p:spPr>
        <p:txBody>
          <a:bodyPr rtlCol="0">
            <a:normAutofit fontScale="925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attracted Europeans to Asia?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Which European nation was the first to acquire trading rights around the Indian Ocean?</a:t>
            </a:r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role did the Philippines play in Spain’s global trading empire?</a:t>
            </a:r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How did Great Britain come to dominate India?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142999"/>
          </a:xfrm>
        </p:spPr>
        <p:txBody>
          <a:bodyPr/>
          <a:lstStyle/>
          <a:p>
            <a:r>
              <a:rPr lang="en-US" dirty="0" smtClean="0"/>
              <a:t>The Portuguese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752600"/>
            <a:ext cx="8077200" cy="4800600"/>
          </a:xfrm>
        </p:spPr>
        <p:txBody>
          <a:bodyPr rtlCol="0">
            <a:normAutofit lnSpcReduction="100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1510</a:t>
            </a:r>
            <a:r>
              <a:rPr lang="en-US" dirty="0" smtClean="0"/>
              <a:t>: 	Portuguese seize Goa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1511</a:t>
            </a:r>
            <a:r>
              <a:rPr lang="en-US" dirty="0" smtClean="0"/>
              <a:t>: 	Portuguese conquer Malacca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1500s</a:t>
            </a:r>
            <a:r>
              <a:rPr lang="en-US" dirty="0" smtClean="0"/>
              <a:t>: 	Portuguese in control of the 			European-Asian spice trade from 		outposts and forts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Why?</a:t>
            </a:r>
            <a:r>
              <a:rPr lang="en-US" dirty="0" smtClean="0"/>
              <a:t>	Control of the spice trade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How?</a:t>
            </a:r>
            <a:r>
              <a:rPr lang="en-US" dirty="0" smtClean="0"/>
              <a:t>	Firepower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Where?</a:t>
            </a:r>
            <a:r>
              <a:rPr lang="en-US" dirty="0" smtClean="0"/>
              <a:t>	Indian Ocean and around Africa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142999"/>
          </a:xfrm>
        </p:spPr>
        <p:txBody>
          <a:bodyPr/>
          <a:lstStyle/>
          <a:p>
            <a:r>
              <a:rPr lang="en-US" dirty="0" smtClean="0"/>
              <a:t>The Dutch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8077200" cy="5105400"/>
          </a:xfrm>
        </p:spPr>
        <p:txBody>
          <a:bodyPr rtlCol="0">
            <a:normAutofit fontScale="85000" lnSpcReduction="200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1599</a:t>
            </a:r>
            <a:r>
              <a:rPr lang="en-US" dirty="0" smtClean="0"/>
              <a:t>:		Dutch fleet returns with Asian 				spices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1602</a:t>
            </a:r>
            <a:r>
              <a:rPr lang="en-US" dirty="0" smtClean="0"/>
              <a:t>:		Dutch East India Company forms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1641</a:t>
            </a:r>
            <a:r>
              <a:rPr lang="en-US" dirty="0" smtClean="0"/>
              <a:t>:		Take Malacca from Portuguese and 			begin trading with China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1700s</a:t>
            </a:r>
            <a:r>
              <a:rPr lang="en-US" dirty="0" smtClean="0"/>
              <a:t>:	Decline due to rising power of France 			and England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Why? </a:t>
            </a:r>
            <a:r>
              <a:rPr lang="en-US" dirty="0" smtClean="0"/>
              <a:t>		Interest in spices and trading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How?</a:t>
            </a:r>
            <a:r>
              <a:rPr lang="en-US" dirty="0" smtClean="0"/>
              <a:t>		Warships, trading vessels, and Dutch East 		India Company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Where?</a:t>
            </a:r>
            <a:r>
              <a:rPr lang="en-US" dirty="0" smtClean="0"/>
              <a:t>	Cape Town (Africa) and Indian Ocean 			outposts (especially Spice Islands)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142999"/>
          </a:xfrm>
        </p:spPr>
        <p:txBody>
          <a:bodyPr/>
          <a:lstStyle/>
          <a:p>
            <a:r>
              <a:rPr lang="en-US" dirty="0" smtClean="0"/>
              <a:t>The Spanish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752600"/>
            <a:ext cx="8077200" cy="4800600"/>
          </a:xfrm>
        </p:spPr>
        <p:txBody>
          <a:bodyPr rtlCol="0">
            <a:normAutofit lnSpcReduction="100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1521</a:t>
            </a:r>
            <a:r>
              <a:rPr lang="en-US" dirty="0" smtClean="0"/>
              <a:t>:		Magellan claims Philippines 			from 	Spain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1520s-1570s</a:t>
            </a:r>
            <a:r>
              <a:rPr lang="en-US" dirty="0" smtClean="0"/>
              <a:t>:	Archipelago conquered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Why?</a:t>
            </a:r>
            <a:r>
              <a:rPr lang="en-US" dirty="0" smtClean="0"/>
              <a:t>		Spanish link to Asia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How?</a:t>
            </a:r>
            <a:r>
              <a:rPr lang="en-US" dirty="0" smtClean="0"/>
              <a:t>		Military and missionaries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Where?</a:t>
            </a:r>
            <a:r>
              <a:rPr lang="en-US" dirty="0" smtClean="0"/>
              <a:t>		Silver from Spanish America 			passed through on its way to 			buy goods in China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142999"/>
          </a:xfrm>
        </p:spPr>
        <p:txBody>
          <a:bodyPr/>
          <a:lstStyle/>
          <a:p>
            <a:r>
              <a:rPr lang="en-US" dirty="0" smtClean="0"/>
              <a:t>India under the </a:t>
            </a:r>
            <a:r>
              <a:rPr lang="en-US" dirty="0" err="1" smtClean="0"/>
              <a:t>Mughals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752600"/>
            <a:ext cx="8077200" cy="4800600"/>
          </a:xfrm>
        </p:spPr>
        <p:txBody>
          <a:bodyPr rtlCol="0">
            <a:normAutofit fontScale="92500" lnSpcReduction="200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1526</a:t>
            </a:r>
            <a:r>
              <a:rPr lang="en-US" dirty="0" smtClean="0"/>
              <a:t>:		Babur founds the </a:t>
            </a:r>
            <a:r>
              <a:rPr lang="en-US" dirty="0" err="1" smtClean="0"/>
              <a:t>Mughal</a:t>
            </a:r>
            <a:r>
              <a:rPr lang="en-US" dirty="0" smtClean="0"/>
              <a:t> dynasty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1700s</a:t>
            </a:r>
            <a:r>
              <a:rPr lang="en-US" dirty="0" smtClean="0"/>
              <a:t>:	European traders begin to enter 			mainland India along the coast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Why?	</a:t>
            </a:r>
            <a:r>
              <a:rPr lang="en-US" dirty="0" smtClean="0"/>
              <a:t>	°</a:t>
            </a:r>
            <a:r>
              <a:rPr lang="en-US" dirty="0" err="1" smtClean="0"/>
              <a:t>Mughals</a:t>
            </a:r>
            <a:r>
              <a:rPr lang="en-US" dirty="0" smtClean="0"/>
              <a:t> do not initially see 				Europeans as a threat 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US" dirty="0" smtClean="0"/>
              <a:t>		°Europeans want Indian textiles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How?</a:t>
            </a:r>
            <a:r>
              <a:rPr lang="en-US" dirty="0" smtClean="0"/>
              <a:t>		°Warehouses and forts at coastal ports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US" dirty="0" smtClean="0"/>
              <a:t>		°Europeans already on mainland as 		</a:t>
            </a:r>
            <a:r>
              <a:rPr lang="en-US" dirty="0" err="1" smtClean="0"/>
              <a:t>Mughal</a:t>
            </a:r>
            <a:r>
              <a:rPr lang="en-US" dirty="0" smtClean="0"/>
              <a:t> rule breaks down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Where?</a:t>
            </a:r>
            <a:r>
              <a:rPr lang="en-US" dirty="0" smtClean="0"/>
              <a:t>	European rule begins in Bengal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142999"/>
          </a:xfrm>
        </p:spPr>
        <p:txBody>
          <a:bodyPr/>
          <a:lstStyle/>
          <a:p>
            <a:r>
              <a:rPr lang="en-US" dirty="0" smtClean="0"/>
              <a:t>European Ascendancy in India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752600"/>
            <a:ext cx="8077200" cy="4800600"/>
          </a:xfrm>
        </p:spPr>
        <p:txBody>
          <a:bodyPr rtlCol="0">
            <a:normAutofit lnSpcReduction="100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Religious toleration ends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Hindu and Muslim princes begin fighting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Europeans play princes against one another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US" dirty="0" smtClean="0"/>
              <a:t>	Civil wars 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US" dirty="0" smtClean="0"/>
              <a:t>		Tax increases	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en-US" dirty="0" smtClean="0"/>
              <a:t>			Peasant unrest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India’s central government collapses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British and French trading companies hire their own Indian troops (</a:t>
            </a:r>
            <a:r>
              <a:rPr lang="en-US" dirty="0" err="1" smtClean="0"/>
              <a:t>sepoys</a:t>
            </a:r>
            <a:r>
              <a:rPr lang="en-US" dirty="0" smtClean="0"/>
              <a:t>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590800" y="3810000"/>
            <a:ext cx="304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733800" y="43434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142999"/>
          </a:xfrm>
        </p:spPr>
        <p:txBody>
          <a:bodyPr/>
          <a:lstStyle/>
          <a:p>
            <a:r>
              <a:rPr lang="en-US" dirty="0" smtClean="0"/>
              <a:t>Britain </a:t>
            </a:r>
            <a:r>
              <a:rPr lang="en-US" i="1" dirty="0" smtClean="0"/>
              <a:t>vs.</a:t>
            </a:r>
            <a:r>
              <a:rPr lang="en-US" dirty="0" smtClean="0"/>
              <a:t> France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752600"/>
            <a:ext cx="8077200" cy="4800600"/>
          </a:xfrm>
        </p:spPr>
        <p:txBody>
          <a:bodyPr rtlCol="0">
            <a:normAutofit fontScale="92500" lnSpcReduction="100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1740-1748: War of the Austrian Succession (also known as </a:t>
            </a:r>
            <a:r>
              <a:rPr lang="en-US" i="1" dirty="0" smtClean="0"/>
              <a:t>King George’s War</a:t>
            </a:r>
            <a:r>
              <a:rPr lang="en-US" dirty="0" smtClean="0"/>
              <a:t>)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1756-1763: Seven Years’ War (known in the United States as the </a:t>
            </a:r>
            <a:r>
              <a:rPr lang="en-US" i="1" dirty="0" smtClean="0"/>
              <a:t>French and Indian War</a:t>
            </a:r>
            <a:r>
              <a:rPr lang="en-US" dirty="0" smtClean="0"/>
              <a:t>)</a:t>
            </a:r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Britain and France compete for world domination</a:t>
            </a:r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Britain and France both have trading operations in India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142999"/>
          </a:xfrm>
        </p:spPr>
        <p:txBody>
          <a:bodyPr/>
          <a:lstStyle/>
          <a:p>
            <a:r>
              <a:rPr lang="en-US" dirty="0" smtClean="0"/>
              <a:t>Robert Clive (1725-1774)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1752600"/>
            <a:ext cx="4953000" cy="4800600"/>
          </a:xfrm>
        </p:spPr>
        <p:txBody>
          <a:bodyPr rtlCol="0">
            <a:normAutofit lnSpcReduction="100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British East India Company agent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Commands British and Indian troops (</a:t>
            </a:r>
            <a:r>
              <a:rPr lang="en-US" dirty="0" err="1" smtClean="0"/>
              <a:t>sepoys</a:t>
            </a:r>
            <a:r>
              <a:rPr lang="en-US" dirty="0" smtClean="0"/>
              <a:t>) to defeat French in India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Gains control over Bengal and begins collecting taxes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British East India Company uses Bengal as a launching pad for controlling India</a:t>
            </a:r>
          </a:p>
        </p:txBody>
      </p:sp>
      <p:pic>
        <p:nvPicPr>
          <p:cNvPr id="4" name="Picture 3" descr="1 LordCliv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600199"/>
            <a:ext cx="2971800" cy="483219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142999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752600"/>
            <a:ext cx="8077200" cy="4800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pic>
        <p:nvPicPr>
          <p:cNvPr id="4" name="Picture 3" descr="1 BritishEmpire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7046" y="0"/>
            <a:ext cx="6649908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358</Words>
  <Application>Microsoft Office PowerPoint</Application>
  <PresentationFormat>On-screen Show (4:3)</PresentationFormat>
  <Paragraphs>82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Europeans in Asia: The Early Years of Empire Building</vt:lpstr>
      <vt:lpstr>The Portuguese</vt:lpstr>
      <vt:lpstr>The Dutch</vt:lpstr>
      <vt:lpstr>The Spanish</vt:lpstr>
      <vt:lpstr>India under the Mughals</vt:lpstr>
      <vt:lpstr>European Ascendancy in India</vt:lpstr>
      <vt:lpstr>Britain vs. France</vt:lpstr>
      <vt:lpstr>Robert Clive (1725-1774)</vt:lpstr>
      <vt:lpstr>Slide 9</vt:lpstr>
      <vt:lpstr>Questions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Europeans in Asia: The Early Years of Empire-Building</dc:title>
  <dc:subject>World History - Global Studies</dc:subject>
  <dc:creator>Student Handouts, Inc.</dc:creator>
  <cp:lastModifiedBy>HP Authorized Customer</cp:lastModifiedBy>
  <cp:revision>11</cp:revision>
  <dcterms:created xsi:type="dcterms:W3CDTF">2009-02-23T02:18:12Z</dcterms:created>
  <dcterms:modified xsi:type="dcterms:W3CDTF">2009-02-23T04:33:51Z</dcterms:modified>
</cp:coreProperties>
</file>