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3" r:id="rId14"/>
    <p:sldId id="262" r:id="rId15"/>
    <p:sldId id="261" r:id="rId16"/>
    <p:sldId id="260" r:id="rId17"/>
    <p:sldId id="278" r:id="rId18"/>
    <p:sldId id="277" r:id="rId19"/>
    <p:sldId id="284" r:id="rId20"/>
    <p:sldId id="276" r:id="rId21"/>
    <p:sldId id="283" r:id="rId22"/>
    <p:sldId id="282" r:id="rId23"/>
    <p:sldId id="281" r:id="rId24"/>
    <p:sldId id="275" r:id="rId25"/>
    <p:sldId id="280" r:id="rId26"/>
    <p:sldId id="279" r:id="rId27"/>
    <p:sldId id="287" r:id="rId28"/>
    <p:sldId id="286" r:id="rId29"/>
    <p:sldId id="264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84B01-F3F4-4EAE-882D-D914FF654C67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0CE1E-73DC-494B-810E-670D6B279D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anecdote: Review of African cultures</a:t>
            </a:r>
            <a:r>
              <a:rPr lang="en-US" baseline="0" dirty="0" smtClean="0"/>
              <a:t> and civilizations, such as Mansa Musa and Great Zimbabwe.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CE1E-73DC-494B-810E-670D6B279DC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C173-12AA-4078-AFD0-47B51DCF79BF}" type="datetimeFigureOut">
              <a:rPr lang="en-US" smtClean="0"/>
              <a:t>4/5/2009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F519A-DD1E-48BD-B344-F255A9C145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c/Punch_Rhodes_Colossus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P_Administrator\Local Settings\Temporary Internet Files\Content.IE5\KCMO3X1V\MCj0435249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315200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685800"/>
            <a:ext cx="4343400" cy="2057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ongo Wide" pitchFamily="34" charset="0"/>
              </a:rPr>
              <a:t>The Scramble for Africa</a:t>
            </a:r>
            <a:endParaRPr lang="en-US" sz="4800" b="1" dirty="0">
              <a:latin typeface="Congo Wid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0"/>
            <a:ext cx="8534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© Student Handouts, Inc.                www.studenthandouts.com</a:t>
            </a:r>
            <a:endParaRPr lang="en-US" sz="2800" dirty="0"/>
          </a:p>
        </p:txBody>
      </p:sp>
      <p:pic>
        <p:nvPicPr>
          <p:cNvPr id="1027" name="Picture 3" descr="C:\Documents and Settings\HP_Administrator\Local Settings\Temporary Internet Files\Content.IE5\KCMO3X1V\MCj043497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86200"/>
            <a:ext cx="1844675" cy="1597025"/>
          </a:xfrm>
          <a:prstGeom prst="rect">
            <a:avLst/>
          </a:prstGeom>
          <a:noFill/>
        </p:spPr>
      </p:pic>
      <p:pic>
        <p:nvPicPr>
          <p:cNvPr id="1028" name="Picture 4" descr="C:\Documents and Settings\HP_Administrator\Local Settings\Temporary Internet Files\Content.IE5\TS29IT8V\MCj043500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962400"/>
            <a:ext cx="1746250" cy="1974850"/>
          </a:xfrm>
          <a:prstGeom prst="rect">
            <a:avLst/>
          </a:prstGeom>
          <a:noFill/>
        </p:spPr>
      </p:pic>
      <p:pic>
        <p:nvPicPr>
          <p:cNvPr id="1029" name="Picture 5" descr="C:\Documents and Settings\HP_Administrator\Local Settings\Temporary Internet Files\Content.IE5\R7IF5PO3\MCj043500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657600"/>
            <a:ext cx="1520825" cy="192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dirty="0" smtClean="0"/>
              <a:t>CECIL RHODES (1853-1902)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11266" name="Picture 2" descr="File:Punch Rhodes Colossus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143000"/>
            <a:ext cx="4410075" cy="5715000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f/f9/CecilRhod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00200"/>
            <a:ext cx="249561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12290" name="Picture 2" descr="http://upload.wikimedia.org/wikipedia/commons/thumb/3/39/Leopold_ii_garter_knight.jpg/210px-Leopold_ii_garter_kn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1" y="3505200"/>
            <a:ext cx="1828799" cy="2743200"/>
          </a:xfrm>
          <a:prstGeom prst="rect">
            <a:avLst/>
          </a:prstGeom>
          <a:noFill/>
        </p:spPr>
      </p:pic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KING LEOPOLD II OF BELGIUM (1835-1909)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400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Took over land in central Africa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Berlin Conference (1885)</a:t>
            </a:r>
          </a:p>
          <a:p>
            <a:pPr lvl="1"/>
            <a:r>
              <a:rPr lang="en-US" b="1" dirty="0" smtClean="0"/>
              <a:t>Leopold’s control over Congo Free State recognized by major powers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Belgian Congo (1908)</a:t>
            </a:r>
          </a:p>
          <a:p>
            <a:pPr lvl="1"/>
            <a:r>
              <a:rPr lang="en-US" b="1" dirty="0" smtClean="0"/>
              <a:t>Leopold criticized for the cruelty of his rule in the Congo</a:t>
            </a:r>
          </a:p>
          <a:p>
            <a:pPr lvl="1"/>
            <a:r>
              <a:rPr lang="en-US" b="1" dirty="0" smtClean="0"/>
              <a:t>Leopold forced to sell Congo Free State to Belgian government</a:t>
            </a:r>
          </a:p>
          <a:p>
            <a:pPr lvl="1"/>
            <a:r>
              <a:rPr lang="en-US" b="1" dirty="0" smtClean="0"/>
              <a:t>Renamed Belgian Congo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Created European race for African colonies – “Scramble for Africa”</a:t>
            </a:r>
          </a:p>
          <a:p>
            <a:pPr lvl="1"/>
            <a:r>
              <a:rPr lang="en-US" b="1" dirty="0" smtClean="0"/>
              <a:t>Diamonds, foodstuffs, gold, ivory, rubber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BRITISH IN SOUTHERN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0104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1815 – British took Cape Colony from the Dutch</a:t>
            </a:r>
          </a:p>
          <a:p>
            <a:pPr lvl="1"/>
            <a:r>
              <a:rPr lang="en-US" dirty="0" smtClean="0"/>
              <a:t>Boers moved north</a:t>
            </a:r>
          </a:p>
          <a:p>
            <a:pPr lvl="2"/>
            <a:r>
              <a:rPr lang="en-US" dirty="0" smtClean="0"/>
              <a:t>Transvaal</a:t>
            </a:r>
          </a:p>
          <a:p>
            <a:pPr lvl="3"/>
            <a:r>
              <a:rPr lang="en-US" b="1" dirty="0" smtClean="0"/>
              <a:t>1886 – gold discovered and British moved in</a:t>
            </a:r>
          </a:p>
          <a:p>
            <a:pPr lvl="3"/>
            <a:r>
              <a:rPr lang="en-US" b="1" dirty="0" smtClean="0"/>
              <a:t>1881 and 1895 – British attempted to take Transvaal from the Boers</a:t>
            </a:r>
          </a:p>
          <a:p>
            <a:pPr lvl="2"/>
            <a:r>
              <a:rPr lang="en-US" dirty="0" smtClean="0"/>
              <a:t>Orange Free State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Boer War (1899-1892)</a:t>
            </a:r>
          </a:p>
          <a:p>
            <a:pPr lvl="1"/>
            <a:r>
              <a:rPr lang="en-US" dirty="0" smtClean="0"/>
              <a:t>Dutch led by President Paul Kruger</a:t>
            </a:r>
          </a:p>
          <a:p>
            <a:pPr lvl="1"/>
            <a:r>
              <a:rPr lang="en-US" dirty="0" smtClean="0"/>
              <a:t>British won</a:t>
            </a:r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/>
              <a:t>UNION OF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r>
              <a:rPr lang="en-US" dirty="0" smtClean="0"/>
              <a:t>Created in 1910</a:t>
            </a:r>
          </a:p>
          <a:p>
            <a:endParaRPr lang="en-US" dirty="0" smtClean="0"/>
          </a:p>
          <a:p>
            <a:r>
              <a:rPr lang="en-US" dirty="0" smtClean="0"/>
              <a:t>Included Cape Colony, Orange Free State, Natal, and Transvaal</a:t>
            </a:r>
          </a:p>
          <a:p>
            <a:endParaRPr lang="en-US" dirty="0" smtClean="0"/>
          </a:p>
          <a:p>
            <a:r>
              <a:rPr lang="en-US" dirty="0" smtClean="0"/>
              <a:t>Self-government</a:t>
            </a: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15362" name="Picture 2" descr="C:\Documents and Settings\HP_Administrator\Local Settings\Temporary Internet Files\Content.IE5\C23N0BHR\MCj0189439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114800"/>
            <a:ext cx="364481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3152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BRITISH COLONIES IN SOUTHERN AFRICA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Rhodesia (now Zimbabwe)</a:t>
            </a:r>
          </a:p>
          <a:p>
            <a:pPr lvl="1"/>
            <a:r>
              <a:rPr lang="en-US" b="1" dirty="0" smtClean="0"/>
              <a:t>Named for Cecil Rhodes</a:t>
            </a:r>
          </a:p>
          <a:p>
            <a:pPr lvl="1"/>
            <a:r>
              <a:rPr lang="en-US" b="1" dirty="0" smtClean="0"/>
              <a:t>North of Union of South Africa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Bechuanaland (now Botswana)</a:t>
            </a:r>
          </a:p>
          <a:p>
            <a:pPr lvl="1"/>
            <a:r>
              <a:rPr lang="en-US" b="1" dirty="0" smtClean="0"/>
              <a:t>1885 – became a British protectorate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Kenya</a:t>
            </a:r>
          </a:p>
          <a:p>
            <a:pPr lvl="1"/>
            <a:r>
              <a:rPr lang="en-US" b="1" dirty="0" smtClean="0"/>
              <a:t>1888 – became a British protectorate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7410" name="Picture 2" descr="http://upload.wikimedia.org/wikipedia/commons/0/03/SouthAfrica1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9316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/>
              <a:t>BRITISH IN NORTH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620000" cy="5029200"/>
          </a:xfrm>
        </p:spPr>
        <p:txBody>
          <a:bodyPr/>
          <a:lstStyle/>
          <a:p>
            <a:r>
              <a:rPr lang="en-US" dirty="0" smtClean="0"/>
              <a:t>Egypt – in name ruled by Ottoman Turks, but largely independent</a:t>
            </a:r>
          </a:p>
          <a:p>
            <a:r>
              <a:rPr lang="en-US" dirty="0" smtClean="0"/>
              <a:t>European capital investments</a:t>
            </a:r>
          </a:p>
          <a:p>
            <a:pPr lvl="1"/>
            <a:r>
              <a:rPr lang="en-US" dirty="0" smtClean="0"/>
              <a:t>Suez Canal opened in 1869</a:t>
            </a:r>
          </a:p>
          <a:p>
            <a:pPr lvl="2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Built by the Egyptians and French</a:t>
            </a:r>
          </a:p>
          <a:p>
            <a:pPr lvl="2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Taken over by the British (1875)</a:t>
            </a:r>
          </a:p>
          <a:p>
            <a:pPr lvl="3"/>
            <a:r>
              <a:rPr lang="en-US" dirty="0" smtClean="0"/>
              <a:t>British Prime Minister Benjamin Disraeli</a:t>
            </a:r>
          </a:p>
          <a:p>
            <a:pPr lvl="4"/>
            <a:r>
              <a:rPr lang="en-US" b="1" dirty="0" smtClean="0"/>
              <a:t>Bought shares in Suez Canal Company from Egypt</a:t>
            </a:r>
          </a:p>
          <a:p>
            <a:pPr lvl="5"/>
            <a:r>
              <a:rPr lang="en-US" b="1" dirty="0" smtClean="0"/>
              <a:t>Egypt was nearly bankrupt from the expense of building the Suez Canal</a:t>
            </a:r>
          </a:p>
          <a:p>
            <a:pPr lvl="4"/>
            <a:r>
              <a:rPr lang="en-US" b="1" dirty="0" smtClean="0"/>
              <a:t>British government became largest shareholder</a:t>
            </a:r>
          </a:p>
          <a:p>
            <a:pPr lvl="3"/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18433" name="Picture 1" descr="C:\Documents and Settings\HP_Administrator\Local Settings\Temporary Internet Files\Content.IE5\KCMO3X1V\MCj043525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276600"/>
            <a:ext cx="1500510" cy="1371600"/>
          </a:xfrm>
          <a:prstGeom prst="rect">
            <a:avLst/>
          </a:prstGeom>
          <a:noFill/>
        </p:spPr>
      </p:pic>
      <p:pic>
        <p:nvPicPr>
          <p:cNvPr id="18435" name="Picture 3" descr="C:\Documents and Settings\HP_Administrator\Local Settings\Temporary Internet Files\Content.IE5\TS29IT8V\MCj0405750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953000"/>
            <a:ext cx="1828800" cy="179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/>
              <a:t>EUROPEANS IN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1870s – with the Egyptian government bankrupt, the British and French took over financial control of the country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Egyptian monarchs (technically Ottoman viceroys) ruled as puppet leaders</a:t>
            </a:r>
          </a:p>
          <a:p>
            <a:r>
              <a:rPr lang="en-US" dirty="0" smtClean="0"/>
              <a:t> 1882 – Egyptian nationalist rebellion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France withdrew its troops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Great Britain left in control of Egypt</a:t>
            </a:r>
          </a:p>
          <a:p>
            <a:pPr lvl="2"/>
            <a:r>
              <a:rPr lang="en-US" dirty="0" smtClean="0"/>
              <a:t>Lord Cromer introduced reforms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facto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British protectorate</a:t>
            </a:r>
          </a:p>
          <a:p>
            <a:pPr lvl="2"/>
            <a:r>
              <a:rPr lang="en-US" dirty="0" smtClean="0"/>
              <a:t>Made official in 1914</a:t>
            </a:r>
          </a:p>
          <a:p>
            <a:pPr lvl="2"/>
            <a:r>
              <a:rPr lang="en-US" dirty="0" smtClean="0"/>
              <a:t>Independence came in 1922 </a:t>
            </a:r>
            <a:endParaRPr lang="en-US" dirty="0" smtClean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34818" name="Picture 2" descr="C:\Documents and Settings\HP_Administrator\Local Settings\Temporary Internet Files\Content.IE5\TS29IT8V\MCj040575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724400"/>
            <a:ext cx="195580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BRITISH IN NORTHERN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010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Sudan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 south of Egypt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 Anglo-Egyptian control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Cotton needed for British textile mills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Entente Cordiale (1904)</a:t>
            </a:r>
          </a:p>
          <a:p>
            <a:pPr lvl="2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Great Britain controlled Sudan</a:t>
            </a:r>
          </a:p>
          <a:p>
            <a:pPr lvl="2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France controlled Morocco </a:t>
            </a:r>
          </a:p>
          <a:p>
            <a:pPr lvl="1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Cape-to-Cairo Railroad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Idea of Cecil Rhodes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Would secure Great Britain’s dominance in Africa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Never completed – sections missing through modern Sudan and Uganda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Cape-to-Cairo Railway: Crossing over Victoria Falls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upload.wikimedia.org/wikipedia/commons/e/ee/Victori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096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dirty="0" smtClean="0"/>
              <a:t>THE “DARK” 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“Dark Continent” – racist terminology referred to both the peoples of Africa and their alleged ignorance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reality, Africa has always had diverse groups of people with their own unique cultures and histories</a:t>
            </a:r>
          </a:p>
          <a:p>
            <a:pPr lvl="1"/>
            <a:r>
              <a:rPr lang="en-US" b="1" dirty="0" smtClean="0"/>
              <a:t>Civilizations</a:t>
            </a:r>
          </a:p>
          <a:p>
            <a:pPr lvl="1"/>
            <a:r>
              <a:rPr lang="en-US" b="1" dirty="0" smtClean="0"/>
              <a:t>Languages</a:t>
            </a:r>
          </a:p>
          <a:p>
            <a:pPr lvl="1"/>
            <a:r>
              <a:rPr lang="en-US" b="1" dirty="0" smtClean="0"/>
              <a:t>Religions</a:t>
            </a:r>
            <a:endParaRPr lang="en-US" b="1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</p:spPr>
        <p:txBody>
          <a:bodyPr/>
          <a:lstStyle/>
          <a:p>
            <a:r>
              <a:rPr lang="en-US" dirty="0" smtClean="0"/>
              <a:t>FRENCH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0010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Algeria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1830 – invasion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1831 – annexation </a:t>
            </a:r>
          </a:p>
          <a:p>
            <a:r>
              <a:rPr lang="en-US" dirty="0" smtClean="0"/>
              <a:t>Tunis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1881 – controlled by France</a:t>
            </a:r>
          </a:p>
          <a:p>
            <a:pPr lvl="2"/>
            <a:r>
              <a:rPr lang="en-US" dirty="0" smtClean="0"/>
              <a:t>Led Italy to join the Triple Alliance with Austria-Hungary and Germany</a:t>
            </a:r>
          </a:p>
          <a:p>
            <a:r>
              <a:rPr lang="en-US" dirty="0" smtClean="0"/>
              <a:t>Morocco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1881 – large part under French control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1905 and 1911 – nearly sparked a European war between France and Germany</a:t>
            </a:r>
          </a:p>
          <a:p>
            <a:pPr lvl="2"/>
            <a:r>
              <a:rPr lang="en-US" dirty="0" smtClean="0"/>
              <a:t>1906 – </a:t>
            </a:r>
            <a:r>
              <a:rPr lang="en-US" b="1" dirty="0" smtClean="0"/>
              <a:t>Algeciras Conference </a:t>
            </a:r>
            <a:r>
              <a:rPr lang="en-US" dirty="0" smtClean="0"/>
              <a:t>– Germany recognized French rights in Morocco</a:t>
            </a:r>
          </a:p>
          <a:p>
            <a:pPr lvl="2"/>
            <a:r>
              <a:rPr lang="en-US" dirty="0" smtClean="0"/>
              <a:t>1911 – </a:t>
            </a:r>
            <a:r>
              <a:rPr lang="en-US" b="1" dirty="0" err="1" smtClean="0"/>
              <a:t>Agadir</a:t>
            </a:r>
            <a:r>
              <a:rPr lang="en-US" b="1" dirty="0" smtClean="0"/>
              <a:t> Crisis </a:t>
            </a:r>
            <a:r>
              <a:rPr lang="en-US" dirty="0" smtClean="0"/>
              <a:t>– Germany recognized French protectorate over Morocco in exchange for part of France’s territory in the Congo</a:t>
            </a:r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/>
              <a:t>FRENCH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Madagascar</a:t>
            </a:r>
          </a:p>
          <a:p>
            <a:pPr lvl="1"/>
            <a:r>
              <a:rPr lang="en-US" dirty="0" smtClean="0"/>
              <a:t>1896 – controlled by France</a:t>
            </a:r>
          </a:p>
          <a:p>
            <a:r>
              <a:rPr lang="en-US" dirty="0" smtClean="0"/>
              <a:t>Somaliland</a:t>
            </a:r>
          </a:p>
          <a:p>
            <a:pPr lvl="1"/>
            <a:r>
              <a:rPr lang="en-US" dirty="0" smtClean="0"/>
              <a:t>1880s – partly under French control</a:t>
            </a:r>
          </a:p>
          <a:p>
            <a:r>
              <a:rPr lang="en-US" dirty="0" smtClean="0"/>
              <a:t>West Africa</a:t>
            </a:r>
          </a:p>
          <a:p>
            <a:pPr lvl="1"/>
            <a:r>
              <a:rPr lang="en-US" dirty="0" smtClean="0"/>
              <a:t>Late 1800s – largely under French control</a:t>
            </a:r>
          </a:p>
          <a:p>
            <a:r>
              <a:rPr lang="en-US" dirty="0" smtClean="0"/>
              <a:t>Sudan</a:t>
            </a:r>
          </a:p>
          <a:p>
            <a:pPr lvl="1"/>
            <a:r>
              <a:rPr lang="en-US" dirty="0" smtClean="0"/>
              <a:t>1898 – met Britain’s area of control and nearly went to war</a:t>
            </a:r>
          </a:p>
          <a:p>
            <a:pPr lvl="1"/>
            <a:r>
              <a:rPr lang="en-US" dirty="0" smtClean="0"/>
              <a:t>Entente Cordiale settled British-French disputes in Africa</a:t>
            </a: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/>
              <a:t>FRENCH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r>
              <a:rPr lang="en-US" dirty="0" smtClean="0"/>
              <a:t>By World War I – 1914 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France controlled 3,250,000 square miles in Africa</a:t>
            </a:r>
          </a:p>
          <a:p>
            <a:pPr lvl="2"/>
            <a:r>
              <a:rPr lang="en-US" dirty="0" smtClean="0"/>
              <a:t>14 times the area of France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France ruled 30,000,000 Africans</a:t>
            </a:r>
          </a:p>
          <a:p>
            <a:pPr lvl="2"/>
            <a:r>
              <a:rPr lang="en-US" dirty="0" smtClean="0"/>
              <a:t>75% of the population of France</a:t>
            </a: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37890" name="Picture 2" descr="File:Flag of France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724400"/>
            <a:ext cx="2743200" cy="1827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Togo Deutsches Koloniallexikon, Verlag von Quelle &amp; Meyer Leipz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86200"/>
            <a:ext cx="2857881" cy="2971800"/>
          </a:xfrm>
          <a:prstGeom prst="rect">
            <a:avLst/>
          </a:prstGeom>
          <a:noFill/>
        </p:spPr>
      </p:pic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</p:spPr>
        <p:txBody>
          <a:bodyPr/>
          <a:lstStyle/>
          <a:p>
            <a:r>
              <a:rPr lang="en-US" dirty="0" smtClean="0"/>
              <a:t>GERMANS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010400" cy="5029200"/>
          </a:xfrm>
        </p:spPr>
        <p:txBody>
          <a:bodyPr/>
          <a:lstStyle/>
          <a:p>
            <a:r>
              <a:rPr lang="en-US" dirty="0" smtClean="0"/>
              <a:t>Togoland (now Togo and Ghana)</a:t>
            </a:r>
          </a:p>
          <a:p>
            <a:r>
              <a:rPr lang="en-US" dirty="0" smtClean="0"/>
              <a:t>Cameroons (now Cameroon and Nigeria)</a:t>
            </a:r>
          </a:p>
          <a:p>
            <a:r>
              <a:rPr lang="en-US" dirty="0" smtClean="0"/>
              <a:t>Southwest Africa (now Namibia)</a:t>
            </a:r>
          </a:p>
          <a:p>
            <a:r>
              <a:rPr lang="en-US" dirty="0" smtClean="0"/>
              <a:t>East Africa (now Burundi, Rwanda, and Tanzania)</a:t>
            </a: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/>
              <a:t>ITALIANS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r>
              <a:rPr lang="en-US" dirty="0" smtClean="0"/>
              <a:t>1882-1896</a:t>
            </a:r>
          </a:p>
          <a:p>
            <a:pPr lvl="1"/>
            <a:r>
              <a:rPr lang="en-US" dirty="0" smtClean="0"/>
              <a:t>Eritrea (along the Red Sea)</a:t>
            </a:r>
          </a:p>
          <a:p>
            <a:pPr lvl="1"/>
            <a:r>
              <a:rPr lang="en-US" dirty="0" smtClean="0"/>
              <a:t>Somaliland (along the Indian Ocean, part of today’s Somalia)</a:t>
            </a:r>
          </a:p>
          <a:p>
            <a:r>
              <a:rPr lang="en-US" dirty="0" smtClean="0"/>
              <a:t>1896</a:t>
            </a:r>
          </a:p>
          <a:p>
            <a:pPr lvl="1"/>
            <a:r>
              <a:rPr lang="en-US" dirty="0" smtClean="0"/>
              <a:t>Defeated in attempt to conquer Abyssinia (Ethiopia)</a:t>
            </a:r>
          </a:p>
          <a:p>
            <a:r>
              <a:rPr lang="en-US" dirty="0" smtClean="0"/>
              <a:t>1912</a:t>
            </a:r>
          </a:p>
          <a:p>
            <a:pPr lvl="1"/>
            <a:r>
              <a:rPr lang="en-US" dirty="0" smtClean="0"/>
              <a:t>Won Tripoli from Ottoman Turks</a:t>
            </a: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39938" name="Picture 2" descr="File:LocationDRCongo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114800"/>
            <a:ext cx="5486400" cy="2743200"/>
          </a:xfrm>
          <a:prstGeom prst="rect">
            <a:avLst/>
          </a:prstGeom>
          <a:noFill/>
        </p:spPr>
      </p:pic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990600"/>
          </a:xfrm>
        </p:spPr>
        <p:txBody>
          <a:bodyPr/>
          <a:lstStyle/>
          <a:p>
            <a:r>
              <a:rPr lang="en-US" dirty="0" smtClean="0"/>
              <a:t>BELGIANS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6962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1908</a:t>
            </a:r>
          </a:p>
          <a:p>
            <a:pPr lvl="1"/>
            <a:r>
              <a:rPr lang="en-US" dirty="0" smtClean="0"/>
              <a:t>Belgium gained control of Congo (Congo Free State) from King Leopold II</a:t>
            </a:r>
          </a:p>
          <a:p>
            <a:pPr lvl="1"/>
            <a:r>
              <a:rPr lang="en-US" dirty="0" smtClean="0"/>
              <a:t>Leopold was infamous for the cruelty of his rule in the Congo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Congo Free State (</a:t>
            </a:r>
            <a:r>
              <a:rPr lang="en-US" dirty="0"/>
              <a:t>t</a:t>
            </a:r>
            <a:r>
              <a:rPr lang="en-US" dirty="0" smtClean="0"/>
              <a:t>oday’s Democratic Republic of Congo)</a:t>
            </a:r>
            <a:endParaRPr lang="en-US" dirty="0" smtClean="0"/>
          </a:p>
          <a:p>
            <a:pPr lvl="1"/>
            <a:r>
              <a:rPr lang="en-US" dirty="0" smtClean="0"/>
              <a:t>80 times the size of Belgium</a:t>
            </a:r>
          </a:p>
          <a:p>
            <a:pPr lvl="1"/>
            <a:r>
              <a:rPr lang="en-US" dirty="0" smtClean="0"/>
              <a:t>Source of uranium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/>
              <a:t>PORTUGUESE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r>
              <a:rPr lang="en-US" dirty="0" smtClean="0"/>
              <a:t>Under “old imperialism” Portugal gained African territory and led the early trans-Atlantic African slave trade</a:t>
            </a:r>
          </a:p>
          <a:p>
            <a:endParaRPr lang="en-US" dirty="0" smtClean="0"/>
          </a:p>
          <a:p>
            <a:r>
              <a:rPr lang="en-US" dirty="0" smtClean="0"/>
              <a:t>Angola</a:t>
            </a:r>
          </a:p>
          <a:p>
            <a:endParaRPr lang="en-US" dirty="0" smtClean="0"/>
          </a:p>
          <a:p>
            <a:r>
              <a:rPr lang="en-US" dirty="0" smtClean="0"/>
              <a:t>Mozambique</a:t>
            </a: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657600"/>
            <a:ext cx="355456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05600" y="594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Portuguese territory in Africa, 1810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SPANISH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26670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Spain had very few possessions in Africa</a:t>
            </a:r>
          </a:p>
          <a:p>
            <a:endParaRPr lang="en-US" dirty="0" smtClean="0"/>
          </a:p>
          <a:p>
            <a:r>
              <a:rPr lang="en-US" dirty="0" smtClean="0"/>
              <a:t>Tip of Morocco</a:t>
            </a:r>
          </a:p>
          <a:p>
            <a:endParaRPr lang="en-US" dirty="0" smtClean="0"/>
          </a:p>
          <a:p>
            <a:r>
              <a:rPr lang="en-US" dirty="0" smtClean="0"/>
              <a:t>Rio de Oro</a:t>
            </a:r>
          </a:p>
          <a:p>
            <a:endParaRPr lang="en-US" dirty="0" smtClean="0"/>
          </a:p>
          <a:p>
            <a:r>
              <a:rPr lang="en-US" dirty="0" smtClean="0"/>
              <a:t>Rio Muni</a:t>
            </a:r>
            <a:endParaRPr lang="en-US" dirty="0"/>
          </a:p>
        </p:txBody>
      </p:sp>
      <p:pic>
        <p:nvPicPr>
          <p:cNvPr id="45058" name="Picture 2" descr="File:Saharaoccidentale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1825" y="1152524"/>
            <a:ext cx="59721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/>
              <a:t>AFRICANS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r>
              <a:rPr lang="en-US" dirty="0" smtClean="0"/>
              <a:t>By the time of the First World War (1914)</a:t>
            </a:r>
          </a:p>
          <a:p>
            <a:pPr lvl="1"/>
            <a:r>
              <a:rPr lang="en-US" dirty="0" smtClean="0"/>
              <a:t>Only 2 independent African countries</a:t>
            </a:r>
          </a:p>
          <a:p>
            <a:pPr lvl="2"/>
            <a:r>
              <a:rPr lang="en-US" b="1" dirty="0" smtClean="0"/>
              <a:t>Abyssinia (Ethiopia)</a:t>
            </a:r>
          </a:p>
          <a:p>
            <a:pPr lvl="3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Ruled by dynasty stretching back to at least the 13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</a:t>
            </a:r>
          </a:p>
          <a:p>
            <a:pPr lvl="3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Last emperor was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Haile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Selassie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deposed in 1974</a:t>
            </a:r>
          </a:p>
          <a:p>
            <a:pPr lvl="3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Home to Ethiopian Orthodox Christian Church (strongly tied to Egyptian Coptic Church)</a:t>
            </a:r>
          </a:p>
          <a:p>
            <a:pPr lvl="2"/>
            <a:r>
              <a:rPr lang="en-US" b="1" dirty="0" smtClean="0"/>
              <a:t>Liberia</a:t>
            </a:r>
          </a:p>
          <a:p>
            <a:pPr lvl="3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Formed by freed slaves under auspices of the United States government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6575" y="0"/>
            <a:ext cx="471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P_Administrator\Local Settings\Temporary Internet Files\Content.IE5\KCMO3X1V\MPj04278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05200"/>
            <a:ext cx="2743200" cy="2023110"/>
          </a:xfrm>
          <a:prstGeom prst="rect">
            <a:avLst/>
          </a:prstGeom>
          <a:noFill/>
        </p:spPr>
      </p:pic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10400" cy="914400"/>
          </a:xfrm>
        </p:spPr>
        <p:txBody>
          <a:bodyPr/>
          <a:lstStyle/>
          <a:p>
            <a:r>
              <a:rPr lang="en-US" dirty="0" smtClean="0"/>
              <a:t>GEOGRAPHY OF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010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Continent – not a country</a:t>
            </a:r>
          </a:p>
          <a:p>
            <a:endParaRPr lang="en-US" dirty="0" smtClean="0"/>
          </a:p>
          <a:p>
            <a:r>
              <a:rPr lang="en-US" dirty="0" smtClean="0"/>
              <a:t>Continent is three times larger than Europe</a:t>
            </a:r>
          </a:p>
          <a:p>
            <a:endParaRPr lang="en-US" dirty="0" smtClean="0"/>
          </a:p>
          <a:p>
            <a:r>
              <a:rPr lang="en-US" dirty="0" smtClean="0"/>
              <a:t>Northern Africa – desert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Mid-to-southern Africa – diverse climates and topography</a:t>
            </a:r>
          </a:p>
          <a:p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led to the “Scramble for Africa”?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European nations controlled the most land in Africa?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led British imperialism in Africa?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African nations were left independent at the time of World War I?</a:t>
            </a: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FOREIGN HISTORY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010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Greeks controlled Egypt after conquest by Alexander the Great</a:t>
            </a:r>
          </a:p>
          <a:p>
            <a:pPr lvl="1"/>
            <a:r>
              <a:rPr lang="en-US" b="1" dirty="0" smtClean="0"/>
              <a:t>Ptolemaic dynasty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Romans ruled all areas along the Mediterranean coastline, including northern Africa</a:t>
            </a:r>
          </a:p>
          <a:p>
            <a:pPr lvl="1"/>
            <a:r>
              <a:rPr lang="en-US" b="1" dirty="0" smtClean="0"/>
              <a:t>Mediterranean – “Roman lake”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Arab traders converted many Africans to Islam from the 7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of slaves for the Americas from the 17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century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little foreign interest in the interior of sub-Saharan Africa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“OPENING UP” OF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Mid-1800s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Missionaries and explorers sparked foreign interest in Africa</a:t>
            </a:r>
            <a:endParaRPr lang="en-US" sz="4000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3074" name="Picture 2" descr="C:\Documents and Settings\HP_Administrator\Local Settings\Temporary Internet Files\Content.IE5\KCMO3X1V\MCj040758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495800"/>
            <a:ext cx="172720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239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DAVID LIVINGSTONE (1813-1873)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010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Scottish missionary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1841-1873 – lived in central Africa</a:t>
            </a:r>
          </a:p>
          <a:p>
            <a:pPr lvl="1"/>
            <a:r>
              <a:rPr lang="en-US" dirty="0" smtClean="0"/>
              <a:t>Explored Africa</a:t>
            </a:r>
          </a:p>
          <a:p>
            <a:pPr lvl="2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Named Lake Victoria after the British queen</a:t>
            </a:r>
          </a:p>
          <a:p>
            <a:pPr lvl="1"/>
            <a:r>
              <a:rPr lang="en-US" dirty="0" smtClean="0"/>
              <a:t>Converted many Africans to Christianity</a:t>
            </a:r>
          </a:p>
          <a:p>
            <a:pPr lvl="1"/>
            <a:r>
              <a:rPr lang="en-US" dirty="0" smtClean="0"/>
              <a:t>Wrote books on Africa which piqued foreign interest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1871 – reported “lost”</a:t>
            </a:r>
          </a:p>
          <a:p>
            <a:pPr lvl="1"/>
            <a:r>
              <a:rPr lang="en-US" dirty="0" smtClean="0"/>
              <a:t>“Found” by Henry Stanley</a:t>
            </a:r>
          </a:p>
          <a:p>
            <a:pPr lvl="1"/>
            <a:r>
              <a:rPr lang="en-US" dirty="0" smtClean="0"/>
              <a:t>“Dr. Livingstone, I presume?”</a:t>
            </a:r>
            <a:endParaRPr lang="en-US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7170" name="Picture 2" descr="http://upload.wikimedia.org/wikipedia/commons/d/d5/David_Livingst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114800"/>
            <a:ext cx="1828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/>
              <a:t>HENRY STANLEY (1841-1904)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10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Welsh-American reporter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“Found” Dr. Livingstone in Africa</a:t>
            </a:r>
          </a:p>
          <a:p>
            <a:pPr lvl="1"/>
            <a:r>
              <a:rPr lang="en-US" b="1" dirty="0" smtClean="0"/>
              <a:t>“Dr. Livingstone, I presume?”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Explored Africa</a:t>
            </a:r>
          </a:p>
          <a:p>
            <a:pPr lvl="1"/>
            <a:r>
              <a:rPr lang="en-US" b="1" dirty="0" smtClean="0"/>
              <a:t>Congo River</a:t>
            </a:r>
          </a:p>
          <a:p>
            <a:pPr lvl="1"/>
            <a:r>
              <a:rPr lang="en-US" b="1" dirty="0" smtClean="0"/>
              <a:t>Lake Tanganyika</a:t>
            </a:r>
          </a:p>
          <a:p>
            <a:pPr lvl="1"/>
            <a:r>
              <a:rPr lang="en-US" b="1" dirty="0" smtClean="0"/>
              <a:t>Lake Victoria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Worked with Belgium’s King Leopold II and his African colonization company</a:t>
            </a:r>
          </a:p>
          <a:p>
            <a:pPr lvl="1"/>
            <a:r>
              <a:rPr lang="en-US" b="1" dirty="0" smtClean="0"/>
              <a:t>International African Society</a:t>
            </a:r>
            <a:endParaRPr lang="en-US" b="1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  <p:pic>
        <p:nvPicPr>
          <p:cNvPr id="8196" name="Picture 4" descr="http://upload.wikimedia.org/wikipedia/commons/thumb/3/36/Henry_Morton_Stanley.jpg/225px-Henry_Morton_Stanl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217396" cy="1828800"/>
          </a:xfrm>
          <a:prstGeom prst="rect">
            <a:avLst/>
          </a:prstGeom>
          <a:noFill/>
        </p:spPr>
      </p:pic>
      <p:pic>
        <p:nvPicPr>
          <p:cNvPr id="8198" name="Picture 6" descr="File:Stanley and Livingsto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200400"/>
            <a:ext cx="2808701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5/50/Bundesarchiv_Bild_183-R30019%2C_Dr._Carl_Peters.jpg/180px-Bundesarchiv_Bild_183-R30019%2C_Dr._Carl_Pe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3733800"/>
            <a:ext cx="1714500" cy="2419351"/>
          </a:xfrm>
          <a:prstGeom prst="rect">
            <a:avLst/>
          </a:prstGeom>
          <a:noFill/>
        </p:spPr>
      </p:pic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</p:spPr>
        <p:txBody>
          <a:bodyPr/>
          <a:lstStyle/>
          <a:p>
            <a:r>
              <a:rPr lang="en-US" dirty="0" smtClean="0"/>
              <a:t>KARL PETERS (1856-1918)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6553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German explorer in Africa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Organized and propagandized for Germany’s colonial expansion</a:t>
            </a:r>
          </a:p>
          <a:p>
            <a:pPr lvl="1"/>
            <a:r>
              <a:rPr lang="en-US" b="1" dirty="0" smtClean="0"/>
              <a:t>Founded the Society for German Colonization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Acquired German East Africa (modern-day Tanzania)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Convinced Otto von Bismarck to take over German East Africa and increase Germany’s colonies in Africa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25781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43000"/>
          </a:xfrm>
        </p:spPr>
        <p:txBody>
          <a:bodyPr/>
          <a:lstStyle/>
          <a:p>
            <a:r>
              <a:rPr lang="en-US" dirty="0" smtClean="0"/>
              <a:t>CECIL RHODES (1853-1902)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315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British businessman and politician in southern Africa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Made a fortune from African diamond mines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Established South African Company</a:t>
            </a:r>
          </a:p>
          <a:p>
            <a:pPr lvl="1"/>
            <a:r>
              <a:rPr lang="en-US" b="1" dirty="0" smtClean="0"/>
              <a:t>Land later became Rhodesia (Zimbabwe)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Prime minister of Cape Colony (1890-1896)</a:t>
            </a:r>
          </a:p>
          <a:p>
            <a:pPr lvl="1"/>
            <a:r>
              <a:rPr lang="en-US" b="1" dirty="0" smtClean="0"/>
              <a:t>Wanted British control over South Africa</a:t>
            </a:r>
          </a:p>
          <a:p>
            <a:pPr lvl="1"/>
            <a:r>
              <a:rPr lang="en-US" b="1" dirty="0" smtClean="0"/>
              <a:t>Wanted Cape-to-Cairo Railroad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 of British imperialism in southern Africa</a:t>
            </a:r>
          </a:p>
          <a:p>
            <a:pPr lvl="1"/>
            <a:r>
              <a:rPr lang="en-US" b="1" dirty="0" smtClean="0"/>
              <a:t>Great Britain became leading colonial power in southern Africa</a:t>
            </a:r>
            <a:endParaRPr lang="en-US" b="1" dirty="0"/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282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1215</Words>
  <Application>Microsoft Office PowerPoint</Application>
  <PresentationFormat>On-screen Show (4:3)</PresentationFormat>
  <Paragraphs>215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Scramble for Africa</vt:lpstr>
      <vt:lpstr>THE “DARK” CONTINENT</vt:lpstr>
      <vt:lpstr>GEOGRAPHY OF AFRICA</vt:lpstr>
      <vt:lpstr>FOREIGN HISTORY IN AFRICA</vt:lpstr>
      <vt:lpstr>The “OPENING UP” OF AFRICA</vt:lpstr>
      <vt:lpstr>DAVID LIVINGSTONE (1813-1873)</vt:lpstr>
      <vt:lpstr>HENRY STANLEY (1841-1904)</vt:lpstr>
      <vt:lpstr>KARL PETERS (1856-1918)</vt:lpstr>
      <vt:lpstr>CECIL RHODES (1853-1902)</vt:lpstr>
      <vt:lpstr>CECIL RHODES (1853-1902)</vt:lpstr>
      <vt:lpstr>KING LEOPOLD II OF BELGIUM (1835-1909)</vt:lpstr>
      <vt:lpstr>BRITISH IN SOUTHERN AFRICA</vt:lpstr>
      <vt:lpstr>UNION OF SOUTH AFRICA</vt:lpstr>
      <vt:lpstr>BRITISH COLONIES IN SOUTHERN AFRICA</vt:lpstr>
      <vt:lpstr>Slide 15</vt:lpstr>
      <vt:lpstr>BRITISH IN NORTH AFRICA</vt:lpstr>
      <vt:lpstr>EUROPEANS IN EGYPT</vt:lpstr>
      <vt:lpstr>BRITISH IN NORTHERN AFRICA</vt:lpstr>
      <vt:lpstr>Cape-to-Cairo Railway: Crossing over Victoria Falls</vt:lpstr>
      <vt:lpstr>FRENCH IN AFRICA</vt:lpstr>
      <vt:lpstr>FRENCH IN AFRICA</vt:lpstr>
      <vt:lpstr>FRENCH IN AFRICA</vt:lpstr>
      <vt:lpstr>GERMANS IN AFRICA</vt:lpstr>
      <vt:lpstr>ITALIANS IN AFRICA</vt:lpstr>
      <vt:lpstr>BELGIANS IN AFRICA</vt:lpstr>
      <vt:lpstr>PORTUGUESE IN AFRICA</vt:lpstr>
      <vt:lpstr>SPANISH IN AFRICA</vt:lpstr>
      <vt:lpstr>AFRICANS IN AFRICA</vt:lpstr>
      <vt:lpstr>Slide 29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Imperialism: The Scramble for Africa</dc:title>
  <dc:subject>World History - Global Studies</dc:subject>
  <dc:creator>Student Handouts, Inc.</dc:creator>
  <cp:lastModifiedBy>HP Authorized Customer</cp:lastModifiedBy>
  <cp:revision>40</cp:revision>
  <dcterms:created xsi:type="dcterms:W3CDTF">2009-04-05T22:21:44Z</dcterms:created>
  <dcterms:modified xsi:type="dcterms:W3CDTF">2009-04-06T04:38:52Z</dcterms:modified>
  <cp:category>PPTX Format</cp:category>
</cp:coreProperties>
</file>