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7" d="100"/>
          <a:sy n="87" d="100"/>
        </p:scale>
        <p:origin x="-55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8E8AE-1778-4946-AC4A-18F60605E1D4}" type="datetimeFigureOut">
              <a:rPr lang="en-US" smtClean="0"/>
              <a:t>4/11/2009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33BBD7-B7B0-48B1-B255-7E9F5742A20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33BBD7-B7B0-48B1-B255-7E9F5742A20B}" type="slidenum">
              <a:rPr lang="en-US" smtClean="0"/>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E53E82B-2D04-40BE-98F2-8241E3E3A201}" type="datetimeFigureOut">
              <a:rPr lang="en-US" smtClean="0"/>
              <a:t>4/11/2009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95BDF72-85A3-4C44-97FF-8AB0B392ACC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53E82B-2D04-40BE-98F2-8241E3E3A201}" type="datetimeFigureOut">
              <a:rPr lang="en-US" smtClean="0"/>
              <a:t>4/11/2009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BDF72-85A3-4C44-97FF-8AB0B392AC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E53E82B-2D04-40BE-98F2-8241E3E3A201}" type="datetimeFigureOut">
              <a:rPr lang="en-US" smtClean="0"/>
              <a:t>4/11/2009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95BDF72-85A3-4C44-97FF-8AB0B392ACC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E53E82B-2D04-40BE-98F2-8241E3E3A201}" type="datetimeFigureOut">
              <a:rPr lang="en-US" smtClean="0"/>
              <a:t>4/11/2009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95BDF72-85A3-4C44-97FF-8AB0B392ACC7}"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E53E82B-2D04-40BE-98F2-8241E3E3A201}" type="datetimeFigureOut">
              <a:rPr lang="en-US" smtClean="0"/>
              <a:t>4/11/2009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95BDF72-85A3-4C44-97FF-8AB0B392ACC7}"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E53E82B-2D04-40BE-98F2-8241E3E3A201}" type="datetimeFigureOut">
              <a:rPr lang="en-US" smtClean="0"/>
              <a:t>4/11/2009</a:t>
            </a:fld>
            <a:endParaRPr lang="en-US"/>
          </a:p>
        </p:txBody>
      </p:sp>
      <p:sp>
        <p:nvSpPr>
          <p:cNvPr id="10" name="Slide Number Placeholder 9"/>
          <p:cNvSpPr>
            <a:spLocks noGrp="1"/>
          </p:cNvSpPr>
          <p:nvPr>
            <p:ph type="sldNum" sz="quarter" idx="16"/>
          </p:nvPr>
        </p:nvSpPr>
        <p:spPr/>
        <p:txBody>
          <a:bodyPr rtlCol="0"/>
          <a:lstStyle/>
          <a:p>
            <a:fld id="{895BDF72-85A3-4C44-97FF-8AB0B392ACC7}"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E53E82B-2D04-40BE-98F2-8241E3E3A201}" type="datetimeFigureOut">
              <a:rPr lang="en-US" smtClean="0"/>
              <a:t>4/11/2009</a:t>
            </a:fld>
            <a:endParaRPr lang="en-US"/>
          </a:p>
        </p:txBody>
      </p:sp>
      <p:sp>
        <p:nvSpPr>
          <p:cNvPr id="12" name="Slide Number Placeholder 11"/>
          <p:cNvSpPr>
            <a:spLocks noGrp="1"/>
          </p:cNvSpPr>
          <p:nvPr>
            <p:ph type="sldNum" sz="quarter" idx="16"/>
          </p:nvPr>
        </p:nvSpPr>
        <p:spPr/>
        <p:txBody>
          <a:bodyPr rtlCol="0"/>
          <a:lstStyle/>
          <a:p>
            <a:fld id="{895BDF72-85A3-4C44-97FF-8AB0B392ACC7}"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E53E82B-2D04-40BE-98F2-8241E3E3A201}" type="datetimeFigureOut">
              <a:rPr lang="en-US" smtClean="0"/>
              <a:t>4/11/2009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95BDF72-85A3-4C44-97FF-8AB0B392AC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3E82B-2D04-40BE-98F2-8241E3E3A201}" type="datetimeFigureOut">
              <a:rPr lang="en-US" smtClean="0"/>
              <a:t>4/11/2009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95BDF72-85A3-4C44-97FF-8AB0B392AC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E53E82B-2D04-40BE-98F2-8241E3E3A201}" type="datetimeFigureOut">
              <a:rPr lang="en-US" smtClean="0"/>
              <a:t>4/11/2009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95BDF72-85A3-4C44-97FF-8AB0B392ACC7}"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E53E82B-2D04-40BE-98F2-8241E3E3A201}" type="datetimeFigureOut">
              <a:rPr lang="en-US" smtClean="0"/>
              <a:t>4/11/2009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95BDF72-85A3-4C44-97FF-8AB0B392ACC7}"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E53E82B-2D04-40BE-98F2-8241E3E3A201}" type="datetimeFigureOut">
              <a:rPr lang="en-US" smtClean="0"/>
              <a:t>4/11/2009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95BDF72-85A3-4C44-97FF-8AB0B392ACC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038600"/>
            <a:ext cx="7924800" cy="1828800"/>
          </a:xfrm>
        </p:spPr>
        <p:txBody>
          <a:bodyPr>
            <a:normAutofit fontScale="90000"/>
          </a:bodyPr>
          <a:lstStyle/>
          <a:p>
            <a:r>
              <a:rPr lang="en-US" dirty="0" smtClean="0"/>
              <a:t>JAPAN: The Meiji Restoration, Japanese Imperialism, and the Build-Up to World War II IN ASIA</a:t>
            </a:r>
            <a:endParaRPr lang="en-US" dirty="0"/>
          </a:p>
        </p:txBody>
      </p:sp>
      <p:sp>
        <p:nvSpPr>
          <p:cNvPr id="3" name="Subtitle 2"/>
          <p:cNvSpPr>
            <a:spLocks noGrp="1"/>
          </p:cNvSpPr>
          <p:nvPr>
            <p:ph type="subTitle" idx="1"/>
          </p:nvPr>
        </p:nvSpPr>
        <p:spPr/>
        <p:txBody>
          <a:bodyPr/>
          <a:lstStyle/>
          <a:p>
            <a:r>
              <a:rPr lang="en-US" dirty="0" smtClean="0"/>
              <a:t>© Student Handouts, Inc.</a:t>
            </a:r>
            <a:endParaRPr lang="en-US" dirty="0"/>
          </a:p>
        </p:txBody>
      </p:sp>
      <p:pic>
        <p:nvPicPr>
          <p:cNvPr id="1026" name="Picture 2" descr="C:\Documents and Settings\HP_Administrator\Local Settings\Temporary Internet Files\Content.IE5\5DKVD8GH\MPj04389340000[1].jpg"/>
          <p:cNvPicPr>
            <a:picLocks noChangeAspect="1" noChangeArrowheads="1"/>
          </p:cNvPicPr>
          <p:nvPr/>
        </p:nvPicPr>
        <p:blipFill>
          <a:blip r:embed="rId2"/>
          <a:srcRect/>
          <a:stretch>
            <a:fillRect/>
          </a:stretch>
        </p:blipFill>
        <p:spPr bwMode="auto">
          <a:xfrm>
            <a:off x="838200" y="228600"/>
            <a:ext cx="5486400" cy="3657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Reforms</a:t>
            </a:r>
            <a:endParaRPr lang="en-US" dirty="0"/>
          </a:p>
        </p:txBody>
      </p:sp>
      <p:sp>
        <p:nvSpPr>
          <p:cNvPr id="3" name="Content Placeholder 2"/>
          <p:cNvSpPr>
            <a:spLocks noGrp="1"/>
          </p:cNvSpPr>
          <p:nvPr>
            <p:ph sz="quarter" idx="1"/>
          </p:nvPr>
        </p:nvSpPr>
        <p:spPr>
          <a:xfrm>
            <a:off x="612648" y="1600200"/>
            <a:ext cx="8153400" cy="4953000"/>
          </a:xfrm>
        </p:spPr>
        <p:txBody>
          <a:bodyPr>
            <a:normAutofit lnSpcReduction="10000"/>
          </a:bodyPr>
          <a:lstStyle/>
          <a:p>
            <a:r>
              <a:rPr lang="en-US" dirty="0" smtClean="0">
                <a:solidFill>
                  <a:srgbClr val="002060"/>
                </a:solidFill>
              </a:rPr>
              <a:t>Before the Meiji era: Armies were run by local daimyo and thus not subservient to a central government</a:t>
            </a:r>
          </a:p>
          <a:p>
            <a:r>
              <a:rPr lang="en-US" dirty="0" smtClean="0">
                <a:solidFill>
                  <a:srgbClr val="0070C0"/>
                </a:solidFill>
              </a:rPr>
              <a:t>Meiji era: Modern army and navy established which were loyal to the Japanese government</a:t>
            </a:r>
          </a:p>
          <a:p>
            <a:r>
              <a:rPr lang="en-US" dirty="0" smtClean="0">
                <a:solidFill>
                  <a:srgbClr val="002060"/>
                </a:solidFill>
              </a:rPr>
              <a:t>Used Prussia (Germany) as primary model</a:t>
            </a:r>
            <a:endParaRPr lang="en-US" dirty="0" smtClean="0">
              <a:solidFill>
                <a:srgbClr val="002060"/>
              </a:solidFill>
            </a:endParaRPr>
          </a:p>
          <a:p>
            <a:r>
              <a:rPr lang="en-US" dirty="0" smtClean="0">
                <a:solidFill>
                  <a:srgbClr val="0070C0"/>
                </a:solidFill>
              </a:rPr>
              <a:t>Firm belief that if Japan was to be taken seriously by Western powers, and was to avoid China’s fate, Japan would have to compete militarily</a:t>
            </a:r>
          </a:p>
          <a:p>
            <a:r>
              <a:rPr lang="en-US" dirty="0" smtClean="0">
                <a:solidFill>
                  <a:srgbClr val="002060"/>
                </a:solidFill>
              </a:rPr>
              <a:t>Conscription (1873) – all men had to serve for three years after turning twenty-one</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Reforms</a:t>
            </a:r>
            <a:endParaRPr lang="en-US" dirty="0"/>
          </a:p>
        </p:txBody>
      </p:sp>
      <p:sp>
        <p:nvSpPr>
          <p:cNvPr id="3" name="Content Placeholder 2"/>
          <p:cNvSpPr>
            <a:spLocks noGrp="1"/>
          </p:cNvSpPr>
          <p:nvPr>
            <p:ph sz="quarter" idx="1"/>
          </p:nvPr>
        </p:nvSpPr>
        <p:spPr/>
        <p:txBody>
          <a:bodyPr/>
          <a:lstStyle/>
          <a:p>
            <a:r>
              <a:rPr lang="en-US" dirty="0" smtClean="0"/>
              <a:t>Universal compulsory elementary education</a:t>
            </a:r>
          </a:p>
          <a:p>
            <a:r>
              <a:rPr lang="en-US" dirty="0" smtClean="0"/>
              <a:t>Universities established</a:t>
            </a:r>
          </a:p>
          <a:p>
            <a:r>
              <a:rPr lang="en-US" dirty="0" smtClean="0"/>
              <a:t>Westernization of many laws</a:t>
            </a:r>
            <a:endParaRPr lang="en-US" dirty="0"/>
          </a:p>
        </p:txBody>
      </p:sp>
      <p:pic>
        <p:nvPicPr>
          <p:cNvPr id="19460" name="Picture 4" descr="File:Yasuda Auditorium, Tokyo University - Nov 2005.JPG"/>
          <p:cNvPicPr>
            <a:picLocks noChangeAspect="1" noChangeArrowheads="1"/>
          </p:cNvPicPr>
          <p:nvPr/>
        </p:nvPicPr>
        <p:blipFill>
          <a:blip r:embed="rId2"/>
          <a:srcRect/>
          <a:stretch>
            <a:fillRect/>
          </a:stretch>
        </p:blipFill>
        <p:spPr bwMode="auto">
          <a:xfrm>
            <a:off x="3886200" y="3352800"/>
            <a:ext cx="4267200" cy="3200400"/>
          </a:xfrm>
          <a:prstGeom prst="rect">
            <a:avLst/>
          </a:prstGeom>
          <a:noFill/>
        </p:spPr>
      </p:pic>
      <p:sp>
        <p:nvSpPr>
          <p:cNvPr id="6" name="TextBox 5"/>
          <p:cNvSpPr txBox="1"/>
          <p:nvPr/>
        </p:nvSpPr>
        <p:spPr>
          <a:xfrm>
            <a:off x="381000" y="6172200"/>
            <a:ext cx="3429000" cy="369332"/>
          </a:xfrm>
          <a:prstGeom prst="rect">
            <a:avLst/>
          </a:prstGeom>
          <a:noFill/>
        </p:spPr>
        <p:txBody>
          <a:bodyPr wrap="square" rtlCol="0">
            <a:spAutoFit/>
          </a:bodyPr>
          <a:lstStyle/>
          <a:p>
            <a:pPr algn="r"/>
            <a:r>
              <a:rPr lang="en-US" i="1" dirty="0" smtClean="0"/>
              <a:t>Tokyo University</a:t>
            </a:r>
            <a:endParaRPr lang="en-US"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Changes</a:t>
            </a:r>
            <a:endParaRPr lang="en-US" dirty="0"/>
          </a:p>
        </p:txBody>
      </p:sp>
      <p:sp>
        <p:nvSpPr>
          <p:cNvPr id="3" name="Content Placeholder 2"/>
          <p:cNvSpPr>
            <a:spLocks noGrp="1"/>
          </p:cNvSpPr>
          <p:nvPr>
            <p:ph sz="quarter" idx="1"/>
          </p:nvPr>
        </p:nvSpPr>
        <p:spPr>
          <a:xfrm>
            <a:off x="152400" y="1752600"/>
            <a:ext cx="2438400" cy="4953000"/>
          </a:xfrm>
        </p:spPr>
        <p:txBody>
          <a:bodyPr>
            <a:normAutofit fontScale="70000" lnSpcReduction="20000"/>
          </a:bodyPr>
          <a:lstStyle/>
          <a:p>
            <a:r>
              <a:rPr lang="en-US" dirty="0" smtClean="0"/>
              <a:t>Adoption of Western architecture, fashions, music, and literary styles (magazines and novels)</a:t>
            </a:r>
          </a:p>
          <a:p>
            <a:r>
              <a:rPr lang="en-US" dirty="0" smtClean="0"/>
              <a:t>Diversity of intellectual and political thought</a:t>
            </a:r>
          </a:p>
          <a:p>
            <a:r>
              <a:rPr lang="en-US" dirty="0" smtClean="0"/>
              <a:t>Growing independence and empowerment of women</a:t>
            </a:r>
          </a:p>
          <a:p>
            <a:r>
              <a:rPr lang="en-US" dirty="0" smtClean="0"/>
              <a:t>Movement of peasants from countryside to factories</a:t>
            </a:r>
          </a:p>
        </p:txBody>
      </p:sp>
      <p:pic>
        <p:nvPicPr>
          <p:cNvPr id="24578" name="Picture 2" descr="http://blog.hyptyo.com/wp-content/uploads/2007/10/ginza1903650.jpg"/>
          <p:cNvPicPr>
            <a:picLocks noChangeAspect="1" noChangeArrowheads="1"/>
          </p:cNvPicPr>
          <p:nvPr/>
        </p:nvPicPr>
        <p:blipFill>
          <a:blip r:embed="rId2"/>
          <a:srcRect/>
          <a:stretch>
            <a:fillRect/>
          </a:stretch>
        </p:blipFill>
        <p:spPr bwMode="auto">
          <a:xfrm>
            <a:off x="2743200" y="2286000"/>
            <a:ext cx="6191250" cy="39433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Imperialization</a:t>
            </a:r>
            <a:r>
              <a:rPr lang="en-US" dirty="0" smtClean="0"/>
              <a:t> of Japan</a:t>
            </a:r>
            <a:endParaRPr lang="en-US" dirty="0"/>
          </a:p>
        </p:txBody>
      </p:sp>
      <p:sp>
        <p:nvSpPr>
          <p:cNvPr id="3" name="Content Placeholder 2"/>
          <p:cNvSpPr>
            <a:spLocks noGrp="1"/>
          </p:cNvSpPr>
          <p:nvPr>
            <p:ph sz="quarter" idx="1"/>
          </p:nvPr>
        </p:nvSpPr>
        <p:spPr>
          <a:xfrm>
            <a:off x="228600" y="1600200"/>
            <a:ext cx="3962400" cy="5029200"/>
          </a:xfrm>
        </p:spPr>
        <p:txBody>
          <a:bodyPr/>
          <a:lstStyle/>
          <a:p>
            <a:r>
              <a:rPr lang="en-US" dirty="0" smtClean="0"/>
              <a:t>Why?</a:t>
            </a:r>
          </a:p>
          <a:p>
            <a:pPr lvl="1"/>
            <a:r>
              <a:rPr lang="en-US" dirty="0" smtClean="0"/>
              <a:t>Lack of fertile land for agriculture</a:t>
            </a:r>
          </a:p>
          <a:p>
            <a:pPr lvl="1"/>
            <a:r>
              <a:rPr lang="en-US" dirty="0" smtClean="0"/>
              <a:t>Markets for finished products</a:t>
            </a:r>
          </a:p>
          <a:p>
            <a:pPr lvl="1"/>
            <a:r>
              <a:rPr lang="en-US" dirty="0" smtClean="0"/>
              <a:t>Need for the raw materials of industry</a:t>
            </a:r>
          </a:p>
          <a:p>
            <a:pPr lvl="1"/>
            <a:r>
              <a:rPr lang="en-US" dirty="0" smtClean="0"/>
              <a:t>Population growth</a:t>
            </a:r>
          </a:p>
          <a:p>
            <a:pPr lvl="1"/>
            <a:r>
              <a:rPr lang="en-US" dirty="0" smtClean="0"/>
              <a:t>Response to Western imperialism</a:t>
            </a:r>
            <a:endParaRPr lang="en-US" dirty="0"/>
          </a:p>
        </p:txBody>
      </p:sp>
      <p:pic>
        <p:nvPicPr>
          <p:cNvPr id="25602" name="Picture 2" descr="C:\Documents and Settings\HP_Administrator\Local Settings\Temporary Internet Files\Content.IE5\5DKVD8GH\MPj04032090000[1].jpg"/>
          <p:cNvPicPr>
            <a:picLocks noChangeAspect="1" noChangeArrowheads="1"/>
          </p:cNvPicPr>
          <p:nvPr/>
        </p:nvPicPr>
        <p:blipFill>
          <a:blip r:embed="rId2" cstate="print"/>
          <a:srcRect/>
          <a:stretch>
            <a:fillRect/>
          </a:stretch>
        </p:blipFill>
        <p:spPr bwMode="auto">
          <a:xfrm>
            <a:off x="4724400" y="3886200"/>
            <a:ext cx="3901440" cy="2599944"/>
          </a:xfrm>
          <a:prstGeom prst="rect">
            <a:avLst/>
          </a:prstGeom>
          <a:noFill/>
        </p:spPr>
      </p:pic>
      <p:pic>
        <p:nvPicPr>
          <p:cNvPr id="25603" name="Picture 3" descr="C:\Documents and Settings\HP_Administrator\Local Settings\Temporary Internet Files\Content.IE5\TBVNQJ95\MPj04052480000[1].jpg"/>
          <p:cNvPicPr>
            <a:picLocks noChangeAspect="1" noChangeArrowheads="1"/>
          </p:cNvPicPr>
          <p:nvPr/>
        </p:nvPicPr>
        <p:blipFill>
          <a:blip r:embed="rId3" cstate="print"/>
          <a:srcRect/>
          <a:stretch>
            <a:fillRect/>
          </a:stretch>
        </p:blipFill>
        <p:spPr bwMode="auto">
          <a:xfrm>
            <a:off x="5105400" y="1524000"/>
            <a:ext cx="3200400" cy="2286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Meiji Japan at War</a:t>
            </a:r>
            <a:endParaRPr lang="en-US" dirty="0"/>
          </a:p>
        </p:txBody>
      </p:sp>
      <p:sp>
        <p:nvSpPr>
          <p:cNvPr id="3" name="Content Placeholder 2"/>
          <p:cNvSpPr>
            <a:spLocks noGrp="1"/>
          </p:cNvSpPr>
          <p:nvPr>
            <p:ph sz="quarter" idx="1"/>
          </p:nvPr>
        </p:nvSpPr>
        <p:spPr>
          <a:xfrm>
            <a:off x="612648" y="1600200"/>
            <a:ext cx="8153400" cy="5105400"/>
          </a:xfrm>
        </p:spPr>
        <p:txBody>
          <a:bodyPr>
            <a:normAutofit fontScale="70000" lnSpcReduction="20000"/>
          </a:bodyPr>
          <a:lstStyle/>
          <a:p>
            <a:r>
              <a:rPr lang="en-US" dirty="0" smtClean="0"/>
              <a:t>First Sino-Japanese War (1894-1895)</a:t>
            </a:r>
          </a:p>
          <a:p>
            <a:pPr lvl="1"/>
            <a:r>
              <a:rPr lang="en-US" dirty="0" smtClean="0"/>
              <a:t>Gained:</a:t>
            </a:r>
          </a:p>
          <a:p>
            <a:pPr lvl="2"/>
            <a:r>
              <a:rPr lang="en-US" dirty="0" smtClean="0"/>
              <a:t>Formosa (Taiwan)</a:t>
            </a:r>
          </a:p>
          <a:p>
            <a:pPr lvl="2"/>
            <a:r>
              <a:rPr lang="en-US" dirty="0" smtClean="0"/>
              <a:t>Liaotung Peninsula (Manchuria) – soon forced to relinquish it</a:t>
            </a:r>
          </a:p>
          <a:p>
            <a:pPr lvl="2"/>
            <a:r>
              <a:rPr lang="en-US" dirty="0" smtClean="0"/>
              <a:t>Sphere of influence in Korea</a:t>
            </a:r>
          </a:p>
          <a:p>
            <a:r>
              <a:rPr lang="en-US" dirty="0" smtClean="0"/>
              <a:t>Russo-Japanese War (1904-1905)</a:t>
            </a:r>
          </a:p>
          <a:p>
            <a:pPr lvl="1"/>
            <a:r>
              <a:rPr lang="en-US" dirty="0" smtClean="0"/>
              <a:t>Destruction of Russian fleet</a:t>
            </a:r>
          </a:p>
          <a:p>
            <a:pPr lvl="1"/>
            <a:r>
              <a:rPr lang="en-US" dirty="0" smtClean="0"/>
              <a:t>Finally respected as a world power</a:t>
            </a:r>
          </a:p>
          <a:p>
            <a:pPr lvl="1"/>
            <a:r>
              <a:rPr lang="en-US" dirty="0" smtClean="0"/>
              <a:t>Treaty of Portsmouth, 1905</a:t>
            </a:r>
          </a:p>
          <a:p>
            <a:pPr lvl="2"/>
            <a:r>
              <a:rPr lang="en-US" dirty="0" smtClean="0"/>
              <a:t>U.S. President Theodore Roosevelt won Noble Peace Prize</a:t>
            </a:r>
          </a:p>
          <a:p>
            <a:pPr lvl="2"/>
            <a:r>
              <a:rPr lang="en-US" dirty="0" smtClean="0"/>
              <a:t>Japan was granted the southern part of Sakhalin Island and a large sphere of influence in Manchuria</a:t>
            </a:r>
          </a:p>
          <a:p>
            <a:r>
              <a:rPr lang="en-US" dirty="0" smtClean="0"/>
              <a:t>Annexation of Korea (1910)</a:t>
            </a:r>
          </a:p>
          <a:p>
            <a:r>
              <a:rPr lang="en-US" dirty="0" smtClean="0"/>
              <a:t>World War I</a:t>
            </a:r>
          </a:p>
          <a:p>
            <a:pPr lvl="1"/>
            <a:r>
              <a:rPr lang="en-US" dirty="0" smtClean="0"/>
              <a:t>Joined Allies</a:t>
            </a:r>
          </a:p>
          <a:p>
            <a:pPr lvl="1"/>
            <a:r>
              <a:rPr lang="en-US" dirty="0" smtClean="0"/>
              <a:t>Received Germany’s mandates over Asian islands and its leases in the Shantung Peninsula</a:t>
            </a:r>
            <a:endParaRPr lang="en-US" dirty="0" smtClean="0"/>
          </a:p>
          <a:p>
            <a:pPr lvl="2"/>
            <a:endParaRPr lang="en-US" dirty="0"/>
          </a:p>
        </p:txBody>
      </p:sp>
      <p:pic>
        <p:nvPicPr>
          <p:cNvPr id="26626" name="Picture 2" descr="File:China-Manchukuo-map.png"/>
          <p:cNvPicPr>
            <a:picLocks noChangeAspect="1" noChangeArrowheads="1"/>
          </p:cNvPicPr>
          <p:nvPr/>
        </p:nvPicPr>
        <p:blipFill>
          <a:blip r:embed="rId2"/>
          <a:srcRect/>
          <a:stretch>
            <a:fillRect/>
          </a:stretch>
        </p:blipFill>
        <p:spPr bwMode="auto">
          <a:xfrm>
            <a:off x="5715000" y="2743200"/>
            <a:ext cx="2743200" cy="1404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American and European Opposition</a:t>
            </a:r>
            <a:endParaRPr lang="en-US" dirty="0"/>
          </a:p>
        </p:txBody>
      </p:sp>
      <p:sp>
        <p:nvSpPr>
          <p:cNvPr id="3" name="Content Placeholder 2"/>
          <p:cNvSpPr>
            <a:spLocks noGrp="1"/>
          </p:cNvSpPr>
          <p:nvPr>
            <p:ph sz="quarter" idx="1"/>
          </p:nvPr>
        </p:nvSpPr>
        <p:spPr>
          <a:xfrm>
            <a:off x="612648" y="1600200"/>
            <a:ext cx="8153400" cy="5105400"/>
          </a:xfrm>
        </p:spPr>
        <p:txBody>
          <a:bodyPr>
            <a:normAutofit fontScale="85000" lnSpcReduction="20000"/>
          </a:bodyPr>
          <a:lstStyle/>
          <a:p>
            <a:r>
              <a:rPr lang="en-US" dirty="0" smtClean="0"/>
              <a:t>Washington Conference (1922)</a:t>
            </a:r>
          </a:p>
          <a:p>
            <a:pPr lvl="1"/>
            <a:r>
              <a:rPr lang="en-US" dirty="0" smtClean="0"/>
              <a:t>Size limits on navies</a:t>
            </a:r>
          </a:p>
          <a:p>
            <a:pPr lvl="2"/>
            <a:r>
              <a:rPr lang="en-US" dirty="0" smtClean="0"/>
              <a:t>5:5:3 ratio for Great Britain, United States, and Japan</a:t>
            </a:r>
          </a:p>
          <a:p>
            <a:pPr lvl="1">
              <a:buNone/>
            </a:pPr>
            <a:endParaRPr lang="en-US" dirty="0" smtClean="0"/>
          </a:p>
          <a:p>
            <a:pPr lvl="1"/>
            <a:endParaRPr lang="en-US" dirty="0" smtClean="0"/>
          </a:p>
          <a:p>
            <a:pPr lvl="2"/>
            <a:endParaRPr lang="en-US" dirty="0" smtClean="0"/>
          </a:p>
          <a:p>
            <a:pPr lvl="2"/>
            <a:endParaRPr lang="en-US" dirty="0" smtClean="0"/>
          </a:p>
          <a:p>
            <a:pPr lvl="2"/>
            <a:r>
              <a:rPr lang="en-US" dirty="0" smtClean="0"/>
              <a:t>Japanese resented these limitations</a:t>
            </a:r>
          </a:p>
          <a:p>
            <a:pPr lvl="1"/>
            <a:r>
              <a:rPr lang="en-US" dirty="0" smtClean="0"/>
              <a:t>Nine Power Treaty</a:t>
            </a:r>
          </a:p>
          <a:p>
            <a:pPr lvl="2"/>
            <a:r>
              <a:rPr lang="en-US" dirty="0" smtClean="0"/>
              <a:t>China’s independence and territory guaranteed</a:t>
            </a:r>
          </a:p>
          <a:p>
            <a:pPr lvl="2"/>
            <a:r>
              <a:rPr lang="en-US" dirty="0" smtClean="0"/>
              <a:t>Open Door Policy reaffirmed</a:t>
            </a:r>
          </a:p>
          <a:p>
            <a:pPr lvl="1"/>
            <a:r>
              <a:rPr lang="en-US" dirty="0" smtClean="0"/>
              <a:t>Four Power Pact</a:t>
            </a:r>
          </a:p>
          <a:p>
            <a:pPr lvl="2"/>
            <a:r>
              <a:rPr lang="en-US" dirty="0" smtClean="0"/>
              <a:t>France, Great Britain, Japan, United States</a:t>
            </a:r>
          </a:p>
          <a:p>
            <a:pPr lvl="2"/>
            <a:r>
              <a:rPr lang="en-US" dirty="0" smtClean="0"/>
              <a:t>One another’s colonial possessions would be respected</a:t>
            </a:r>
          </a:p>
          <a:p>
            <a:r>
              <a:rPr lang="en-US" dirty="0" smtClean="0"/>
              <a:t>U.S. Japanese Exclusion Act (1924)</a:t>
            </a:r>
          </a:p>
          <a:p>
            <a:endParaRPr lang="en-US" dirty="0"/>
          </a:p>
        </p:txBody>
      </p:sp>
      <p:pic>
        <p:nvPicPr>
          <p:cNvPr id="27650" name="Picture 2" descr="http://upload.wikimedia.org/wikipedia/commons/thumb/1/1a/US_flag_48_stars.svg/200px-US_flag_48_stars.svg.png"/>
          <p:cNvPicPr>
            <a:picLocks noChangeAspect="1" noChangeArrowheads="1"/>
          </p:cNvPicPr>
          <p:nvPr/>
        </p:nvPicPr>
        <p:blipFill>
          <a:blip r:embed="rId2"/>
          <a:srcRect/>
          <a:stretch>
            <a:fillRect/>
          </a:stretch>
        </p:blipFill>
        <p:spPr bwMode="auto">
          <a:xfrm>
            <a:off x="2971800" y="2667000"/>
            <a:ext cx="914400" cy="480060"/>
          </a:xfrm>
          <a:prstGeom prst="rect">
            <a:avLst/>
          </a:prstGeom>
          <a:noFill/>
          <a:ln>
            <a:solidFill>
              <a:schemeClr val="tx1"/>
            </a:solidFill>
          </a:ln>
        </p:spPr>
      </p:pic>
      <p:pic>
        <p:nvPicPr>
          <p:cNvPr id="5" name="Picture 2" descr="http://upload.wikimedia.org/wikipedia/commons/thumb/1/1a/US_flag_48_stars.svg/200px-US_flag_48_stars.svg.png"/>
          <p:cNvPicPr>
            <a:picLocks noChangeAspect="1" noChangeArrowheads="1"/>
          </p:cNvPicPr>
          <p:nvPr/>
        </p:nvPicPr>
        <p:blipFill>
          <a:blip r:embed="rId2"/>
          <a:srcRect/>
          <a:stretch>
            <a:fillRect/>
          </a:stretch>
        </p:blipFill>
        <p:spPr bwMode="auto">
          <a:xfrm>
            <a:off x="3200400" y="2819400"/>
            <a:ext cx="914400" cy="480060"/>
          </a:xfrm>
          <a:prstGeom prst="rect">
            <a:avLst/>
          </a:prstGeom>
          <a:noFill/>
          <a:ln>
            <a:solidFill>
              <a:schemeClr val="tx1"/>
            </a:solidFill>
          </a:ln>
        </p:spPr>
      </p:pic>
      <p:pic>
        <p:nvPicPr>
          <p:cNvPr id="6" name="Picture 2" descr="http://upload.wikimedia.org/wikipedia/commons/thumb/1/1a/US_flag_48_stars.svg/200px-US_flag_48_stars.svg.png"/>
          <p:cNvPicPr>
            <a:picLocks noChangeAspect="1" noChangeArrowheads="1"/>
          </p:cNvPicPr>
          <p:nvPr/>
        </p:nvPicPr>
        <p:blipFill>
          <a:blip r:embed="rId2"/>
          <a:srcRect/>
          <a:stretch>
            <a:fillRect/>
          </a:stretch>
        </p:blipFill>
        <p:spPr bwMode="auto">
          <a:xfrm>
            <a:off x="3429000" y="2971800"/>
            <a:ext cx="914400" cy="480060"/>
          </a:xfrm>
          <a:prstGeom prst="rect">
            <a:avLst/>
          </a:prstGeom>
          <a:noFill/>
          <a:ln>
            <a:solidFill>
              <a:schemeClr val="tx1"/>
            </a:solidFill>
          </a:ln>
        </p:spPr>
      </p:pic>
      <p:pic>
        <p:nvPicPr>
          <p:cNvPr id="7" name="Picture 2" descr="http://upload.wikimedia.org/wikipedia/commons/thumb/1/1a/US_flag_48_stars.svg/200px-US_flag_48_stars.svg.png"/>
          <p:cNvPicPr>
            <a:picLocks noChangeAspect="1" noChangeArrowheads="1"/>
          </p:cNvPicPr>
          <p:nvPr/>
        </p:nvPicPr>
        <p:blipFill>
          <a:blip r:embed="rId2"/>
          <a:srcRect/>
          <a:stretch>
            <a:fillRect/>
          </a:stretch>
        </p:blipFill>
        <p:spPr bwMode="auto">
          <a:xfrm>
            <a:off x="3657600" y="3124200"/>
            <a:ext cx="914400" cy="480060"/>
          </a:xfrm>
          <a:prstGeom prst="rect">
            <a:avLst/>
          </a:prstGeom>
          <a:noFill/>
          <a:ln>
            <a:solidFill>
              <a:schemeClr val="tx1"/>
            </a:solidFill>
          </a:ln>
        </p:spPr>
      </p:pic>
      <p:pic>
        <p:nvPicPr>
          <p:cNvPr id="8" name="Picture 2" descr="http://upload.wikimedia.org/wikipedia/commons/thumb/1/1a/US_flag_48_stars.svg/200px-US_flag_48_stars.svg.png"/>
          <p:cNvPicPr>
            <a:picLocks noChangeAspect="1" noChangeArrowheads="1"/>
          </p:cNvPicPr>
          <p:nvPr/>
        </p:nvPicPr>
        <p:blipFill>
          <a:blip r:embed="rId2"/>
          <a:srcRect/>
          <a:stretch>
            <a:fillRect/>
          </a:stretch>
        </p:blipFill>
        <p:spPr bwMode="auto">
          <a:xfrm>
            <a:off x="3886200" y="3276600"/>
            <a:ext cx="914400" cy="480060"/>
          </a:xfrm>
          <a:prstGeom prst="rect">
            <a:avLst/>
          </a:prstGeom>
          <a:noFill/>
          <a:ln>
            <a:solidFill>
              <a:schemeClr val="tx1"/>
            </a:solidFill>
          </a:ln>
        </p:spPr>
      </p:pic>
      <p:pic>
        <p:nvPicPr>
          <p:cNvPr id="27652" name="Picture 4" descr="http://upload.wikimedia.org/wikipedia/commons/thumb/a/ae/Flag_of_the_United_Kingdom.svg/250px-Flag_of_the_United_Kingdom.svg.png"/>
          <p:cNvPicPr>
            <a:picLocks noChangeAspect="1" noChangeArrowheads="1"/>
          </p:cNvPicPr>
          <p:nvPr/>
        </p:nvPicPr>
        <p:blipFill>
          <a:blip r:embed="rId3"/>
          <a:srcRect/>
          <a:stretch>
            <a:fillRect/>
          </a:stretch>
        </p:blipFill>
        <p:spPr bwMode="auto">
          <a:xfrm>
            <a:off x="762000" y="2667000"/>
            <a:ext cx="914400" cy="457200"/>
          </a:xfrm>
          <a:prstGeom prst="rect">
            <a:avLst/>
          </a:prstGeom>
          <a:noFill/>
          <a:ln>
            <a:solidFill>
              <a:schemeClr val="tx1"/>
            </a:solidFill>
          </a:ln>
        </p:spPr>
      </p:pic>
      <p:pic>
        <p:nvPicPr>
          <p:cNvPr id="10" name="Picture 4" descr="http://upload.wikimedia.org/wikipedia/commons/thumb/a/ae/Flag_of_the_United_Kingdom.svg/250px-Flag_of_the_United_Kingdom.svg.png"/>
          <p:cNvPicPr>
            <a:picLocks noChangeAspect="1" noChangeArrowheads="1"/>
          </p:cNvPicPr>
          <p:nvPr/>
        </p:nvPicPr>
        <p:blipFill>
          <a:blip r:embed="rId3"/>
          <a:srcRect/>
          <a:stretch>
            <a:fillRect/>
          </a:stretch>
        </p:blipFill>
        <p:spPr bwMode="auto">
          <a:xfrm>
            <a:off x="990600" y="2819400"/>
            <a:ext cx="914400" cy="457200"/>
          </a:xfrm>
          <a:prstGeom prst="rect">
            <a:avLst/>
          </a:prstGeom>
          <a:noFill/>
          <a:ln>
            <a:solidFill>
              <a:schemeClr val="tx1"/>
            </a:solidFill>
          </a:ln>
        </p:spPr>
      </p:pic>
      <p:pic>
        <p:nvPicPr>
          <p:cNvPr id="11" name="Picture 4" descr="http://upload.wikimedia.org/wikipedia/commons/thumb/a/ae/Flag_of_the_United_Kingdom.svg/250px-Flag_of_the_United_Kingdom.svg.png"/>
          <p:cNvPicPr>
            <a:picLocks noChangeAspect="1" noChangeArrowheads="1"/>
          </p:cNvPicPr>
          <p:nvPr/>
        </p:nvPicPr>
        <p:blipFill>
          <a:blip r:embed="rId3"/>
          <a:srcRect/>
          <a:stretch>
            <a:fillRect/>
          </a:stretch>
        </p:blipFill>
        <p:spPr bwMode="auto">
          <a:xfrm>
            <a:off x="1219200" y="2971800"/>
            <a:ext cx="914400" cy="457200"/>
          </a:xfrm>
          <a:prstGeom prst="rect">
            <a:avLst/>
          </a:prstGeom>
          <a:noFill/>
          <a:ln>
            <a:solidFill>
              <a:schemeClr val="tx1"/>
            </a:solidFill>
          </a:ln>
        </p:spPr>
      </p:pic>
      <p:pic>
        <p:nvPicPr>
          <p:cNvPr id="12" name="Picture 4" descr="http://upload.wikimedia.org/wikipedia/commons/thumb/a/ae/Flag_of_the_United_Kingdom.svg/250px-Flag_of_the_United_Kingdom.svg.png"/>
          <p:cNvPicPr>
            <a:picLocks noChangeAspect="1" noChangeArrowheads="1"/>
          </p:cNvPicPr>
          <p:nvPr/>
        </p:nvPicPr>
        <p:blipFill>
          <a:blip r:embed="rId3"/>
          <a:srcRect/>
          <a:stretch>
            <a:fillRect/>
          </a:stretch>
        </p:blipFill>
        <p:spPr bwMode="auto">
          <a:xfrm>
            <a:off x="1447800" y="3124200"/>
            <a:ext cx="914400" cy="457200"/>
          </a:xfrm>
          <a:prstGeom prst="rect">
            <a:avLst/>
          </a:prstGeom>
          <a:noFill/>
          <a:ln>
            <a:solidFill>
              <a:schemeClr val="tx1"/>
            </a:solidFill>
          </a:ln>
        </p:spPr>
      </p:pic>
      <p:pic>
        <p:nvPicPr>
          <p:cNvPr id="13" name="Picture 4" descr="http://upload.wikimedia.org/wikipedia/commons/thumb/a/ae/Flag_of_the_United_Kingdom.svg/250px-Flag_of_the_United_Kingdom.svg.png"/>
          <p:cNvPicPr>
            <a:picLocks noChangeAspect="1" noChangeArrowheads="1"/>
          </p:cNvPicPr>
          <p:nvPr/>
        </p:nvPicPr>
        <p:blipFill>
          <a:blip r:embed="rId3"/>
          <a:srcRect/>
          <a:stretch>
            <a:fillRect/>
          </a:stretch>
        </p:blipFill>
        <p:spPr bwMode="auto">
          <a:xfrm>
            <a:off x="1676400" y="3276600"/>
            <a:ext cx="914400" cy="457200"/>
          </a:xfrm>
          <a:prstGeom prst="rect">
            <a:avLst/>
          </a:prstGeom>
          <a:noFill/>
          <a:ln>
            <a:solidFill>
              <a:schemeClr val="tx1"/>
            </a:solidFill>
          </a:ln>
        </p:spPr>
      </p:pic>
      <p:pic>
        <p:nvPicPr>
          <p:cNvPr id="27654" name="Picture 6" descr="Flag of  Japan"/>
          <p:cNvPicPr>
            <a:picLocks noChangeAspect="1" noChangeArrowheads="1"/>
          </p:cNvPicPr>
          <p:nvPr/>
        </p:nvPicPr>
        <p:blipFill>
          <a:blip r:embed="rId4"/>
          <a:srcRect/>
          <a:stretch>
            <a:fillRect/>
          </a:stretch>
        </p:blipFill>
        <p:spPr bwMode="auto">
          <a:xfrm>
            <a:off x="5410200" y="2667000"/>
            <a:ext cx="914400" cy="607671"/>
          </a:xfrm>
          <a:prstGeom prst="rect">
            <a:avLst/>
          </a:prstGeom>
          <a:noFill/>
          <a:ln>
            <a:solidFill>
              <a:schemeClr val="tx1"/>
            </a:solidFill>
          </a:ln>
        </p:spPr>
      </p:pic>
      <p:pic>
        <p:nvPicPr>
          <p:cNvPr id="17" name="Picture 6" descr="Flag of  Japan"/>
          <p:cNvPicPr>
            <a:picLocks noChangeAspect="1" noChangeArrowheads="1"/>
          </p:cNvPicPr>
          <p:nvPr/>
        </p:nvPicPr>
        <p:blipFill>
          <a:blip r:embed="rId4"/>
          <a:srcRect/>
          <a:stretch>
            <a:fillRect/>
          </a:stretch>
        </p:blipFill>
        <p:spPr bwMode="auto">
          <a:xfrm>
            <a:off x="5791200" y="2819400"/>
            <a:ext cx="914400" cy="607671"/>
          </a:xfrm>
          <a:prstGeom prst="rect">
            <a:avLst/>
          </a:prstGeom>
          <a:noFill/>
          <a:ln>
            <a:solidFill>
              <a:schemeClr val="tx1"/>
            </a:solidFill>
          </a:ln>
        </p:spPr>
      </p:pic>
      <p:pic>
        <p:nvPicPr>
          <p:cNvPr id="18" name="Picture 6" descr="Flag of  Japan"/>
          <p:cNvPicPr>
            <a:picLocks noChangeAspect="1" noChangeArrowheads="1"/>
          </p:cNvPicPr>
          <p:nvPr/>
        </p:nvPicPr>
        <p:blipFill>
          <a:blip r:embed="rId4"/>
          <a:srcRect/>
          <a:stretch>
            <a:fillRect/>
          </a:stretch>
        </p:blipFill>
        <p:spPr bwMode="auto">
          <a:xfrm>
            <a:off x="6172200" y="2971800"/>
            <a:ext cx="914400" cy="607671"/>
          </a:xfrm>
          <a:prstGeom prst="rect">
            <a:avLst/>
          </a:prstGeom>
          <a:noFill/>
          <a:ln>
            <a:solidFill>
              <a:schemeClr val="tx1"/>
            </a:solidFill>
          </a:ln>
        </p:spPr>
      </p:pic>
      <p:pic>
        <p:nvPicPr>
          <p:cNvPr id="27656" name="Picture 8" descr="File:Naval Ensign of Japan.svg"/>
          <p:cNvPicPr>
            <a:picLocks noChangeAspect="1" noChangeArrowheads="1"/>
          </p:cNvPicPr>
          <p:nvPr/>
        </p:nvPicPr>
        <p:blipFill>
          <a:blip r:embed="rId5" cstate="print"/>
          <a:srcRect/>
          <a:stretch>
            <a:fillRect/>
          </a:stretch>
        </p:blipFill>
        <p:spPr bwMode="auto">
          <a:xfrm>
            <a:off x="7162800" y="4191000"/>
            <a:ext cx="1828800" cy="1218438"/>
          </a:xfrm>
          <a:prstGeom prst="rect">
            <a:avLst/>
          </a:prstGeom>
          <a:noFill/>
        </p:spPr>
      </p:pic>
      <p:sp>
        <p:nvSpPr>
          <p:cNvPr id="20" name="TextBox 19"/>
          <p:cNvSpPr txBox="1"/>
          <p:nvPr/>
        </p:nvSpPr>
        <p:spPr>
          <a:xfrm>
            <a:off x="6400800" y="5410200"/>
            <a:ext cx="2743200" cy="276999"/>
          </a:xfrm>
          <a:prstGeom prst="rect">
            <a:avLst/>
          </a:prstGeom>
          <a:noFill/>
        </p:spPr>
        <p:txBody>
          <a:bodyPr wrap="square" rtlCol="0">
            <a:spAutoFit/>
          </a:bodyPr>
          <a:lstStyle/>
          <a:p>
            <a:pPr algn="r"/>
            <a:r>
              <a:rPr lang="en-US" sz="1200" i="1" dirty="0" smtClean="0"/>
              <a:t>Imperial Flag of the Japanese Navy</a:t>
            </a:r>
            <a:endParaRPr lang="en-US" sz="12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Conquest of Manchuria (1931)</a:t>
            </a:r>
            <a:endParaRPr lang="en-US" dirty="0"/>
          </a:p>
        </p:txBody>
      </p:sp>
      <p:sp>
        <p:nvSpPr>
          <p:cNvPr id="3" name="Content Placeholder 2"/>
          <p:cNvSpPr>
            <a:spLocks noGrp="1"/>
          </p:cNvSpPr>
          <p:nvPr>
            <p:ph sz="quarter" idx="1"/>
          </p:nvPr>
        </p:nvSpPr>
        <p:spPr>
          <a:xfrm>
            <a:off x="228600" y="1600200"/>
            <a:ext cx="5257800" cy="5029200"/>
          </a:xfrm>
        </p:spPr>
        <p:txBody>
          <a:bodyPr>
            <a:normAutofit fontScale="92500" lnSpcReduction="10000"/>
          </a:bodyPr>
          <a:lstStyle/>
          <a:p>
            <a:r>
              <a:rPr lang="en-US" dirty="0" smtClean="0"/>
              <a:t>Pretense that Chinese bandits were destroying the Southern Manchurian Railway</a:t>
            </a:r>
          </a:p>
          <a:p>
            <a:r>
              <a:rPr lang="en-US" dirty="0" smtClean="0"/>
              <a:t>League of Nations</a:t>
            </a:r>
          </a:p>
          <a:p>
            <a:pPr lvl="1"/>
            <a:r>
              <a:rPr lang="en-US" dirty="0" smtClean="0"/>
              <a:t>China asked League for help</a:t>
            </a:r>
          </a:p>
          <a:p>
            <a:pPr lvl="1"/>
            <a:r>
              <a:rPr lang="en-US" dirty="0" smtClean="0"/>
              <a:t>Lytton Commission sent to China to investigate</a:t>
            </a:r>
          </a:p>
          <a:p>
            <a:pPr lvl="2"/>
            <a:r>
              <a:rPr lang="en-US" dirty="0" smtClean="0"/>
              <a:t>Noted harshness of Japanese rule in Manchuria</a:t>
            </a:r>
          </a:p>
          <a:p>
            <a:pPr lvl="2"/>
            <a:r>
              <a:rPr lang="en-US" dirty="0" smtClean="0"/>
              <a:t>Recommended that Japan withdraw from Manchuria</a:t>
            </a:r>
          </a:p>
          <a:p>
            <a:pPr lvl="2"/>
            <a:r>
              <a:rPr lang="en-US" dirty="0" smtClean="0"/>
              <a:t>Japan instead withdrew from the League of Nations </a:t>
            </a:r>
            <a:endParaRPr lang="en-US" dirty="0"/>
          </a:p>
        </p:txBody>
      </p:sp>
      <p:pic>
        <p:nvPicPr>
          <p:cNvPr id="28674" name="Picture 2" descr="File:Manchukuo011.jpg"/>
          <p:cNvPicPr>
            <a:picLocks noChangeAspect="1" noChangeArrowheads="1"/>
          </p:cNvPicPr>
          <p:nvPr/>
        </p:nvPicPr>
        <p:blipFill>
          <a:blip r:embed="rId3"/>
          <a:srcRect/>
          <a:stretch>
            <a:fillRect/>
          </a:stretch>
        </p:blipFill>
        <p:spPr bwMode="auto">
          <a:xfrm>
            <a:off x="5715000" y="1600200"/>
            <a:ext cx="3257550" cy="4762500"/>
          </a:xfrm>
          <a:prstGeom prst="rect">
            <a:avLst/>
          </a:prstGeom>
          <a:noFill/>
        </p:spPr>
      </p:pic>
      <p:sp>
        <p:nvSpPr>
          <p:cNvPr id="5" name="TextBox 4"/>
          <p:cNvSpPr txBox="1"/>
          <p:nvPr/>
        </p:nvSpPr>
        <p:spPr>
          <a:xfrm>
            <a:off x="5334000" y="6396335"/>
            <a:ext cx="3657600" cy="461665"/>
          </a:xfrm>
          <a:prstGeom prst="rect">
            <a:avLst/>
          </a:prstGeom>
          <a:noFill/>
        </p:spPr>
        <p:txBody>
          <a:bodyPr wrap="square" rtlCol="0">
            <a:spAutoFit/>
          </a:bodyPr>
          <a:lstStyle/>
          <a:p>
            <a:pPr algn="r"/>
            <a:r>
              <a:rPr lang="en-US" sz="1200" i="1" dirty="0" smtClean="0"/>
              <a:t>Japanese propaganda poster: "With the cooperation of Japan, China, and Manchukuo, the world can be at peace."</a:t>
            </a:r>
            <a:endParaRPr lang="en-US" sz="12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upload.wikimedia.org/wikipedia/commons/thumb/9/90/Puyi-Manchukuo.jpg/250px-Puyi-Manchukuo.jpg"/>
          <p:cNvPicPr>
            <a:picLocks noChangeAspect="1" noChangeArrowheads="1"/>
          </p:cNvPicPr>
          <p:nvPr/>
        </p:nvPicPr>
        <p:blipFill>
          <a:blip r:embed="rId2"/>
          <a:srcRect/>
          <a:stretch>
            <a:fillRect/>
          </a:stretch>
        </p:blipFill>
        <p:spPr bwMode="auto">
          <a:xfrm>
            <a:off x="6553200" y="3581400"/>
            <a:ext cx="2381250" cy="3095625"/>
          </a:xfrm>
          <a:prstGeom prst="rect">
            <a:avLst/>
          </a:prstGeom>
          <a:noFill/>
        </p:spPr>
      </p:pic>
      <p:sp>
        <p:nvSpPr>
          <p:cNvPr id="2" name="Title 1"/>
          <p:cNvSpPr>
            <a:spLocks noGrp="1"/>
          </p:cNvSpPr>
          <p:nvPr>
            <p:ph type="title"/>
          </p:nvPr>
        </p:nvSpPr>
        <p:spPr/>
        <p:txBody>
          <a:bodyPr/>
          <a:lstStyle/>
          <a:p>
            <a:r>
              <a:rPr lang="en-US" dirty="0" smtClean="0"/>
              <a:t>Japanese Manchuria: Manchukuo</a:t>
            </a:r>
            <a:endParaRPr lang="en-US" dirty="0"/>
          </a:p>
        </p:txBody>
      </p:sp>
      <p:sp>
        <p:nvSpPr>
          <p:cNvPr id="3" name="Content Placeholder 2"/>
          <p:cNvSpPr>
            <a:spLocks noGrp="1"/>
          </p:cNvSpPr>
          <p:nvPr>
            <p:ph sz="quarter" idx="1"/>
          </p:nvPr>
        </p:nvSpPr>
        <p:spPr>
          <a:xfrm>
            <a:off x="152400" y="1600200"/>
            <a:ext cx="6324600" cy="3200400"/>
          </a:xfrm>
        </p:spPr>
        <p:txBody>
          <a:bodyPr>
            <a:normAutofit fontScale="92500" lnSpcReduction="20000"/>
          </a:bodyPr>
          <a:lstStyle/>
          <a:p>
            <a:r>
              <a:rPr lang="en-US" dirty="0" smtClean="0"/>
              <a:t>Japan proclaimed its “independence” in 1931</a:t>
            </a:r>
          </a:p>
          <a:p>
            <a:r>
              <a:rPr lang="en-US" dirty="0" smtClean="0"/>
              <a:t>Deposed (1912) Manchu emperor of China, </a:t>
            </a:r>
            <a:r>
              <a:rPr lang="en-US" dirty="0" err="1" smtClean="0"/>
              <a:t>Puyi</a:t>
            </a:r>
            <a:r>
              <a:rPr lang="en-US" dirty="0" smtClean="0"/>
              <a:t>, placed on throne as Manchurian emperor</a:t>
            </a:r>
          </a:p>
          <a:p>
            <a:pPr lvl="1"/>
            <a:r>
              <a:rPr lang="en-US" dirty="0" smtClean="0"/>
              <a:t>Really a puppet of Japan</a:t>
            </a:r>
          </a:p>
          <a:p>
            <a:r>
              <a:rPr lang="en-US" dirty="0" smtClean="0"/>
              <a:t>Stimson Doctrine – United States refused to recognize Japan’s actions</a:t>
            </a:r>
            <a:endParaRPr lang="en-US" dirty="0"/>
          </a:p>
        </p:txBody>
      </p:sp>
      <p:pic>
        <p:nvPicPr>
          <p:cNvPr id="29698" name="Picture 2" descr="File:Flag of Manchukuo.svg"/>
          <p:cNvPicPr>
            <a:picLocks noChangeAspect="1" noChangeArrowheads="1"/>
          </p:cNvPicPr>
          <p:nvPr/>
        </p:nvPicPr>
        <p:blipFill>
          <a:blip r:embed="rId3"/>
          <a:srcRect/>
          <a:stretch>
            <a:fillRect/>
          </a:stretch>
        </p:blipFill>
        <p:spPr bwMode="auto">
          <a:xfrm>
            <a:off x="381000" y="4876800"/>
            <a:ext cx="2744915" cy="1828800"/>
          </a:xfrm>
          <a:prstGeom prst="rect">
            <a:avLst/>
          </a:prstGeom>
          <a:noFill/>
        </p:spPr>
      </p:pic>
      <p:sp>
        <p:nvSpPr>
          <p:cNvPr id="8" name="TextBox 7"/>
          <p:cNvSpPr txBox="1"/>
          <p:nvPr/>
        </p:nvSpPr>
        <p:spPr>
          <a:xfrm>
            <a:off x="4876800" y="5029200"/>
            <a:ext cx="1676400" cy="369332"/>
          </a:xfrm>
          <a:prstGeom prst="rect">
            <a:avLst/>
          </a:prstGeom>
          <a:noFill/>
        </p:spPr>
        <p:txBody>
          <a:bodyPr wrap="square" rtlCol="0">
            <a:spAutoFit/>
          </a:bodyPr>
          <a:lstStyle/>
          <a:p>
            <a:pPr algn="r"/>
            <a:r>
              <a:rPr lang="en-US" i="1" dirty="0" smtClean="0"/>
              <a:t>Emperor </a:t>
            </a:r>
            <a:r>
              <a:rPr lang="en-US" i="1" dirty="0" err="1" smtClean="0"/>
              <a:t>Puyi</a:t>
            </a:r>
            <a:endParaRPr lang="en-US" i="1" dirty="0"/>
          </a:p>
        </p:txBody>
      </p:sp>
      <p:sp>
        <p:nvSpPr>
          <p:cNvPr id="9" name="TextBox 8"/>
          <p:cNvSpPr txBox="1"/>
          <p:nvPr/>
        </p:nvSpPr>
        <p:spPr>
          <a:xfrm>
            <a:off x="3124200" y="6324600"/>
            <a:ext cx="2209800" cy="369332"/>
          </a:xfrm>
          <a:prstGeom prst="rect">
            <a:avLst/>
          </a:prstGeom>
          <a:noFill/>
        </p:spPr>
        <p:txBody>
          <a:bodyPr wrap="square" rtlCol="0">
            <a:spAutoFit/>
          </a:bodyPr>
          <a:lstStyle/>
          <a:p>
            <a:r>
              <a:rPr lang="en-US" i="1" dirty="0" smtClean="0"/>
              <a:t>Flag of Manchukuo</a:t>
            </a:r>
            <a:endParaRPr lang="en-US"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Japanese Invasion of China</a:t>
            </a:r>
            <a:endParaRPr lang="en-US" dirty="0"/>
          </a:p>
        </p:txBody>
      </p:sp>
      <p:sp>
        <p:nvSpPr>
          <p:cNvPr id="3" name="Content Placeholder 2"/>
          <p:cNvSpPr>
            <a:spLocks noGrp="1"/>
          </p:cNvSpPr>
          <p:nvPr>
            <p:ph sz="quarter" idx="1"/>
          </p:nvPr>
        </p:nvSpPr>
        <p:spPr>
          <a:xfrm>
            <a:off x="612648" y="1600200"/>
            <a:ext cx="8153400" cy="4876800"/>
          </a:xfrm>
        </p:spPr>
        <p:txBody>
          <a:bodyPr>
            <a:normAutofit/>
          </a:bodyPr>
          <a:lstStyle/>
          <a:p>
            <a:r>
              <a:rPr lang="en-US" dirty="0" smtClean="0"/>
              <a:t>Ignored international treaties – built up navy</a:t>
            </a:r>
          </a:p>
          <a:p>
            <a:r>
              <a:rPr lang="en-US" dirty="0" smtClean="0"/>
              <a:t>Marco Polo Bridge Incident – July, 1937</a:t>
            </a:r>
          </a:p>
          <a:p>
            <a:pPr lvl="1"/>
            <a:r>
              <a:rPr lang="en-US" dirty="0" smtClean="0"/>
              <a:t>Minor dispute between Chinese and Japanese troops</a:t>
            </a:r>
          </a:p>
          <a:p>
            <a:pPr lvl="1"/>
            <a:r>
              <a:rPr lang="en-US" dirty="0" smtClean="0"/>
              <a:t>Neither side was ready to fully back down</a:t>
            </a:r>
          </a:p>
          <a:p>
            <a:pPr lvl="1"/>
            <a:r>
              <a:rPr lang="en-US" dirty="0" smtClean="0"/>
              <a:t>Small spark started the Second Sino-Japanese War</a:t>
            </a:r>
          </a:p>
          <a:p>
            <a:pPr lvl="2"/>
            <a:r>
              <a:rPr lang="en-US" dirty="0" smtClean="0"/>
              <a:t>1937-1945 – World War II in Asia</a:t>
            </a:r>
          </a:p>
          <a:p>
            <a:r>
              <a:rPr lang="en-US" dirty="0" smtClean="0"/>
              <a:t>U.S. reaction</a:t>
            </a:r>
          </a:p>
          <a:p>
            <a:pPr lvl="1"/>
            <a:r>
              <a:rPr lang="en-US" dirty="0" smtClean="0"/>
              <a:t>Americans boycotted Japanese goods</a:t>
            </a:r>
          </a:p>
          <a:p>
            <a:pPr lvl="1"/>
            <a:r>
              <a:rPr lang="en-US" dirty="0" smtClean="0"/>
              <a:t>American companies continued to sell Japan cotton, oil, and scrap metal</a:t>
            </a:r>
          </a:p>
          <a:p>
            <a:pPr lvl="1"/>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 in World War II</a:t>
            </a:r>
            <a:endParaRPr lang="en-US" dirty="0"/>
          </a:p>
        </p:txBody>
      </p:sp>
      <p:sp>
        <p:nvSpPr>
          <p:cNvPr id="3" name="Content Placeholder 2"/>
          <p:cNvSpPr>
            <a:spLocks noGrp="1"/>
          </p:cNvSpPr>
          <p:nvPr>
            <p:ph sz="quarter" idx="1"/>
          </p:nvPr>
        </p:nvSpPr>
        <p:spPr>
          <a:xfrm>
            <a:off x="612648" y="1600200"/>
            <a:ext cx="8153400" cy="4724400"/>
          </a:xfrm>
        </p:spPr>
        <p:txBody>
          <a:bodyPr>
            <a:normAutofit/>
          </a:bodyPr>
          <a:lstStyle/>
          <a:p>
            <a:r>
              <a:rPr lang="en-US" dirty="0" smtClean="0"/>
              <a:t>1940 – Japan joined Axis with Germany and Italy</a:t>
            </a:r>
          </a:p>
          <a:p>
            <a:r>
              <a:rPr lang="en-US" dirty="0" smtClean="0"/>
              <a:t>“Asia for Asians” philosophy</a:t>
            </a:r>
          </a:p>
          <a:p>
            <a:pPr lvl="1"/>
            <a:r>
              <a:rPr lang="en-US" dirty="0" smtClean="0"/>
              <a:t>“Liberating” Asia from Western imperialism</a:t>
            </a:r>
          </a:p>
          <a:p>
            <a:pPr lvl="2"/>
            <a:r>
              <a:rPr lang="en-US" dirty="0" smtClean="0"/>
              <a:t>In reality, replacing Western imperialism with Japanese imperialism</a:t>
            </a:r>
          </a:p>
          <a:p>
            <a:pPr lvl="1"/>
            <a:r>
              <a:rPr lang="en-US" dirty="0" smtClean="0"/>
              <a:t>Attacked Burma, Dutch East Indies, French Indo-China, Philippines, Thailand, etc.</a:t>
            </a:r>
          </a:p>
          <a:p>
            <a:r>
              <a:rPr lang="en-US" dirty="0" smtClean="0"/>
              <a:t>Japanese imperialism ended with World War II</a:t>
            </a:r>
          </a:p>
          <a:p>
            <a:pPr lvl="1"/>
            <a:r>
              <a:rPr lang="en-US" dirty="0" smtClean="0"/>
              <a:t>Japan’s territory returned to older, traditional islands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Tokugawa </a:t>
            </a:r>
            <a:r>
              <a:rPr lang="en-US" dirty="0" err="1" smtClean="0"/>
              <a:t>Shogunate</a:t>
            </a:r>
            <a:endParaRPr lang="en-US" dirty="0"/>
          </a:p>
        </p:txBody>
      </p:sp>
      <p:sp>
        <p:nvSpPr>
          <p:cNvPr id="3" name="Content Placeholder 2"/>
          <p:cNvSpPr>
            <a:spLocks noGrp="1"/>
          </p:cNvSpPr>
          <p:nvPr>
            <p:ph sz="quarter" idx="1"/>
          </p:nvPr>
        </p:nvSpPr>
        <p:spPr/>
        <p:txBody>
          <a:bodyPr/>
          <a:lstStyle/>
          <a:p>
            <a:r>
              <a:rPr lang="en-US" dirty="0" smtClean="0"/>
              <a:t>Tokugawa family ruled Japan from 1603 until 1868 – also known as the Edo period</a:t>
            </a:r>
          </a:p>
          <a:p>
            <a:r>
              <a:rPr lang="en-US" dirty="0" smtClean="0"/>
              <a:t>1635 – foreign trade limited to China, Korea, and Netherlands at Nagasaki a few times per year</a:t>
            </a:r>
          </a:p>
          <a:p>
            <a:r>
              <a:rPr lang="en-US" dirty="0" smtClean="0"/>
              <a:t>Emperor (</a:t>
            </a:r>
            <a:r>
              <a:rPr lang="en-US" dirty="0" err="1" smtClean="0"/>
              <a:t>mikado</a:t>
            </a:r>
            <a:r>
              <a:rPr lang="en-US" dirty="0" smtClean="0"/>
              <a:t>) ruled in name only</a:t>
            </a:r>
          </a:p>
          <a:p>
            <a:pPr lvl="1"/>
            <a:r>
              <a:rPr lang="en-US" dirty="0" smtClean="0">
                <a:solidFill>
                  <a:srgbClr val="002060"/>
                </a:solidFill>
              </a:rPr>
              <a:t>Actual power held by the shogun</a:t>
            </a:r>
            <a:endParaRPr lang="en-US" dirty="0">
              <a:solidFill>
                <a:srgbClr val="002060"/>
              </a:solidFill>
            </a:endParaRPr>
          </a:p>
        </p:txBody>
      </p:sp>
      <p:pic>
        <p:nvPicPr>
          <p:cNvPr id="2050" name="Picture 2" descr="C:\Documents and Settings\HP_Administrator\Local Settings\Temporary Internet Files\Content.IE5\21GMIFAO\MPj04389610000[1].jpg"/>
          <p:cNvPicPr>
            <a:picLocks noChangeAspect="1" noChangeArrowheads="1"/>
          </p:cNvPicPr>
          <p:nvPr/>
        </p:nvPicPr>
        <p:blipFill>
          <a:blip r:embed="rId2" cstate="print"/>
          <a:srcRect/>
          <a:stretch>
            <a:fillRect/>
          </a:stretch>
        </p:blipFill>
        <p:spPr bwMode="auto">
          <a:xfrm>
            <a:off x="3276600" y="4648200"/>
            <a:ext cx="2743200" cy="1828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sz="quarter" idx="1"/>
          </p:nvPr>
        </p:nvSpPr>
        <p:spPr>
          <a:xfrm>
            <a:off x="612648" y="1600200"/>
            <a:ext cx="8153400" cy="5029200"/>
          </a:xfrm>
        </p:spPr>
        <p:txBody>
          <a:bodyPr>
            <a:normAutofit fontScale="92500"/>
          </a:bodyPr>
          <a:lstStyle/>
          <a:p>
            <a:r>
              <a:rPr lang="en-US" dirty="0" smtClean="0"/>
              <a:t>How did the government of Japan change during the Meiji restoration?</a:t>
            </a:r>
          </a:p>
          <a:p>
            <a:r>
              <a:rPr lang="en-US" dirty="0" smtClean="0"/>
              <a:t>Describe Japan’s rationale for its westernization.</a:t>
            </a:r>
          </a:p>
          <a:p>
            <a:r>
              <a:rPr lang="en-US" dirty="0" smtClean="0"/>
              <a:t>Describe Japan’s imperialism and militarization.</a:t>
            </a:r>
          </a:p>
          <a:p>
            <a:r>
              <a:rPr lang="en-US" dirty="0" smtClean="0"/>
              <a:t>Explain how Japan took control of Manchuria.</a:t>
            </a:r>
          </a:p>
          <a:p>
            <a:r>
              <a:rPr lang="en-US" dirty="0" smtClean="0"/>
              <a:t>Imagine that you are a Japanese person watching events unfold in the 1850s and 1860s.  How might you react?  Do you see alternatives to the opening of your country to foreign trade?  Do you agree that in order to compete with the Western powers, your nation must begin to behave like the Western powers?  Explain.</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upload.wikimedia.org/wikipedia/commons/thumb/0/0e/Samurai.jpg/250px-Samurai.jpg"/>
          <p:cNvPicPr>
            <a:picLocks noChangeAspect="1" noChangeArrowheads="1"/>
          </p:cNvPicPr>
          <p:nvPr/>
        </p:nvPicPr>
        <p:blipFill>
          <a:blip r:embed="rId2"/>
          <a:srcRect/>
          <a:stretch>
            <a:fillRect/>
          </a:stretch>
        </p:blipFill>
        <p:spPr bwMode="auto">
          <a:xfrm>
            <a:off x="304800" y="3200400"/>
            <a:ext cx="2381250" cy="3162301"/>
          </a:xfrm>
          <a:prstGeom prst="rect">
            <a:avLst/>
          </a:prstGeom>
          <a:noFill/>
        </p:spPr>
      </p:pic>
      <p:sp>
        <p:nvSpPr>
          <p:cNvPr id="4" name="Isosceles Triangle 3"/>
          <p:cNvSpPr/>
          <p:nvPr/>
        </p:nvSpPr>
        <p:spPr>
          <a:xfrm>
            <a:off x="2362200" y="1905000"/>
            <a:ext cx="4419600" cy="396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 idx="1"/>
            <a:endCxn id="4" idx="5"/>
          </p:cNvCxnSpPr>
          <p:nvPr/>
        </p:nvCxnSpPr>
        <p:spPr>
          <a:xfrm rot="10800000" flipH="1">
            <a:off x="3467100" y="3886200"/>
            <a:ext cx="2209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Japanese Feudalism</a:t>
            </a:r>
            <a:endParaRPr lang="en-US" dirty="0"/>
          </a:p>
        </p:txBody>
      </p:sp>
      <p:cxnSp>
        <p:nvCxnSpPr>
          <p:cNvPr id="6" name="Straight Connector 5"/>
          <p:cNvCxnSpPr>
            <a:stCxn id="4" idx="1"/>
            <a:endCxn id="4" idx="5"/>
          </p:cNvCxnSpPr>
          <p:nvPr/>
        </p:nvCxnSpPr>
        <p:spPr>
          <a:xfrm rot="10800000" flipH="1">
            <a:off x="3467100" y="3886200"/>
            <a:ext cx="2209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29000" y="3962400"/>
            <a:ext cx="2286000" cy="1588"/>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13632" y="3048000"/>
            <a:ext cx="1280160" cy="1588"/>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71800" y="4800600"/>
            <a:ext cx="3200400" cy="1588"/>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57600" y="2706624"/>
            <a:ext cx="1828800" cy="369332"/>
          </a:xfrm>
          <a:prstGeom prst="rect">
            <a:avLst/>
          </a:prstGeom>
          <a:noFill/>
        </p:spPr>
        <p:txBody>
          <a:bodyPr wrap="square" rtlCol="0">
            <a:spAutoFit/>
          </a:bodyPr>
          <a:lstStyle/>
          <a:p>
            <a:pPr algn="ctr"/>
            <a:r>
              <a:rPr lang="en-US" b="1" dirty="0" smtClean="0"/>
              <a:t>Shogun</a:t>
            </a:r>
            <a:endParaRPr lang="en-US" b="1" dirty="0"/>
          </a:p>
        </p:txBody>
      </p:sp>
      <p:sp>
        <p:nvSpPr>
          <p:cNvPr id="18" name="TextBox 17"/>
          <p:cNvSpPr txBox="1"/>
          <p:nvPr/>
        </p:nvSpPr>
        <p:spPr>
          <a:xfrm>
            <a:off x="3124200" y="3505200"/>
            <a:ext cx="2895600" cy="369332"/>
          </a:xfrm>
          <a:prstGeom prst="rect">
            <a:avLst/>
          </a:prstGeom>
          <a:noFill/>
        </p:spPr>
        <p:txBody>
          <a:bodyPr wrap="square" rtlCol="0">
            <a:spAutoFit/>
          </a:bodyPr>
          <a:lstStyle/>
          <a:p>
            <a:pPr algn="ctr"/>
            <a:r>
              <a:rPr lang="en-US" b="1" dirty="0" smtClean="0">
                <a:solidFill>
                  <a:srgbClr val="002060"/>
                </a:solidFill>
              </a:rPr>
              <a:t>Daimyo</a:t>
            </a:r>
            <a:endParaRPr lang="en-US" b="1" dirty="0">
              <a:solidFill>
                <a:srgbClr val="002060"/>
              </a:solidFill>
            </a:endParaRPr>
          </a:p>
        </p:txBody>
      </p:sp>
      <p:sp>
        <p:nvSpPr>
          <p:cNvPr id="19" name="Content Placeholder 18"/>
          <p:cNvSpPr txBox="1">
            <a:spLocks noGrp="1"/>
          </p:cNvSpPr>
          <p:nvPr>
            <p:ph sz="quarter" idx="1"/>
          </p:nvPr>
        </p:nvSpPr>
        <p:spPr>
          <a:xfrm>
            <a:off x="228600" y="1828800"/>
            <a:ext cx="3276600" cy="1015663"/>
          </a:xfrm>
          <a:prstGeom prst="rect">
            <a:avLst/>
          </a:prstGeom>
          <a:noFill/>
        </p:spPr>
        <p:txBody>
          <a:bodyPr wrap="square" rtlCol="0">
            <a:spAutoFit/>
          </a:bodyPr>
          <a:lstStyle/>
          <a:p>
            <a:pPr>
              <a:buNone/>
            </a:pPr>
            <a:r>
              <a:rPr lang="en-US" sz="2000" b="1" dirty="0" smtClean="0">
                <a:solidFill>
                  <a:srgbClr val="002060"/>
                </a:solidFill>
              </a:rPr>
              <a:t>Samurai – lived by Bushido, the “way of the warrior” (chivalric code)</a:t>
            </a:r>
            <a:endParaRPr lang="en-US" sz="2000" b="1" dirty="0">
              <a:solidFill>
                <a:srgbClr val="002060"/>
              </a:solidFill>
            </a:endParaRPr>
          </a:p>
        </p:txBody>
      </p:sp>
      <p:sp>
        <p:nvSpPr>
          <p:cNvPr id="20" name="TextBox 19"/>
          <p:cNvSpPr txBox="1"/>
          <p:nvPr/>
        </p:nvSpPr>
        <p:spPr>
          <a:xfrm>
            <a:off x="2819400" y="4419600"/>
            <a:ext cx="3505200" cy="369332"/>
          </a:xfrm>
          <a:prstGeom prst="rect">
            <a:avLst/>
          </a:prstGeom>
          <a:noFill/>
        </p:spPr>
        <p:txBody>
          <a:bodyPr wrap="square" rtlCol="0">
            <a:spAutoFit/>
          </a:bodyPr>
          <a:lstStyle/>
          <a:p>
            <a:pPr algn="ctr"/>
            <a:r>
              <a:rPr lang="en-US" b="1" dirty="0" smtClean="0"/>
              <a:t>Samurai</a:t>
            </a:r>
            <a:endParaRPr lang="en-US" b="1" dirty="0"/>
          </a:p>
        </p:txBody>
      </p:sp>
      <p:sp>
        <p:nvSpPr>
          <p:cNvPr id="21" name="TextBox 20"/>
          <p:cNvSpPr txBox="1"/>
          <p:nvPr/>
        </p:nvSpPr>
        <p:spPr>
          <a:xfrm>
            <a:off x="2209800" y="5486400"/>
            <a:ext cx="4724400" cy="369332"/>
          </a:xfrm>
          <a:prstGeom prst="rect">
            <a:avLst/>
          </a:prstGeom>
          <a:noFill/>
        </p:spPr>
        <p:txBody>
          <a:bodyPr wrap="square" rtlCol="0">
            <a:spAutoFit/>
          </a:bodyPr>
          <a:lstStyle/>
          <a:p>
            <a:pPr algn="ctr"/>
            <a:r>
              <a:rPr lang="en-US" b="1" dirty="0" smtClean="0"/>
              <a:t>Peasants, Merchants, etc.</a:t>
            </a:r>
            <a:endParaRPr lang="en-US" b="1" dirty="0"/>
          </a:p>
        </p:txBody>
      </p:sp>
      <p:sp>
        <p:nvSpPr>
          <p:cNvPr id="22" name="Content Placeholder 18"/>
          <p:cNvSpPr txBox="1">
            <a:spLocks/>
          </p:cNvSpPr>
          <p:nvPr/>
        </p:nvSpPr>
        <p:spPr>
          <a:xfrm>
            <a:off x="5791200" y="2286000"/>
            <a:ext cx="2968752" cy="707886"/>
          </a:xfrm>
          <a:prstGeom prst="rect">
            <a:avLst/>
          </a:prstGeom>
          <a:noFill/>
        </p:spPr>
        <p:txBody>
          <a:bodyPr vert="horz" wrap="square" rtlCol="0">
            <a:spAutoFit/>
          </a:bodyPr>
          <a:lstStyle/>
          <a:p>
            <a:pPr marL="320040" marR="0" lvl="0" indent="-320040" algn="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000" b="1" i="0" u="none" strike="noStrike" kern="1200" cap="none" spc="0" normalizeH="0" baseline="0" noProof="0" dirty="0" err="1" smtClean="0">
                <a:ln>
                  <a:noFill/>
                </a:ln>
                <a:solidFill>
                  <a:srgbClr val="002060"/>
                </a:solidFill>
                <a:effectLst/>
                <a:uLnTx/>
                <a:uFillTx/>
                <a:latin typeface="+mn-lt"/>
                <a:ea typeface="+mn-ea"/>
                <a:cs typeface="+mn-cs"/>
              </a:rPr>
              <a:t>Ronin</a:t>
            </a:r>
            <a:r>
              <a:rPr kumimoji="0" lang="en-US" sz="2000" b="1" i="0" u="none" strike="noStrike" kern="1200" cap="none" spc="0" normalizeH="0" baseline="0" noProof="0" dirty="0" smtClean="0">
                <a:ln>
                  <a:noFill/>
                </a:ln>
                <a:solidFill>
                  <a:srgbClr val="002060"/>
                </a:solidFill>
                <a:effectLst/>
                <a:uLnTx/>
                <a:uFillTx/>
                <a:latin typeface="+mn-lt"/>
                <a:ea typeface="+mn-ea"/>
                <a:cs typeface="+mn-cs"/>
              </a:rPr>
              <a:t> – those samurai</a:t>
            </a:r>
            <a:r>
              <a:rPr lang="en-US" sz="2000" b="1" dirty="0">
                <a:solidFill>
                  <a:srgbClr val="002060"/>
                </a:solidFill>
              </a:rPr>
              <a:t> </a:t>
            </a:r>
            <a:r>
              <a:rPr kumimoji="0" lang="en-US" sz="2000" b="1" i="0" u="none" strike="noStrike" kern="1200" cap="none" spc="0" normalizeH="0" baseline="0" noProof="0" dirty="0" smtClean="0">
                <a:ln>
                  <a:noFill/>
                </a:ln>
                <a:solidFill>
                  <a:srgbClr val="002060"/>
                </a:solidFill>
                <a:effectLst/>
                <a:uLnTx/>
                <a:uFillTx/>
                <a:latin typeface="+mn-lt"/>
                <a:ea typeface="+mn-ea"/>
                <a:cs typeface="+mn-cs"/>
              </a:rPr>
              <a:t>without masters</a:t>
            </a:r>
            <a:endParaRPr kumimoji="0" lang="en-US" sz="2000" b="1" i="0" u="none" strike="noStrike" kern="1200" cap="none" spc="0" normalizeH="0" baseline="0" noProof="0" dirty="0">
              <a:ln>
                <a:noFill/>
              </a:ln>
              <a:solidFill>
                <a:srgbClr val="002060"/>
              </a:solidFill>
              <a:effectLst/>
              <a:uLnTx/>
              <a:uFillTx/>
              <a:latin typeface="+mn-lt"/>
              <a:ea typeface="+mn-ea"/>
              <a:cs typeface="+mn-cs"/>
            </a:endParaRPr>
          </a:p>
        </p:txBody>
      </p:sp>
      <p:sp>
        <p:nvSpPr>
          <p:cNvPr id="23" name="Content Placeholder 18"/>
          <p:cNvSpPr txBox="1">
            <a:spLocks/>
          </p:cNvSpPr>
          <p:nvPr/>
        </p:nvSpPr>
        <p:spPr>
          <a:xfrm>
            <a:off x="6019800" y="3352800"/>
            <a:ext cx="3124200" cy="1323439"/>
          </a:xfrm>
          <a:prstGeom prst="rect">
            <a:avLst/>
          </a:prstGeom>
          <a:noFill/>
        </p:spPr>
        <p:txBody>
          <a:bodyPr vert="horz" wrap="square" rtlCol="0">
            <a:spAutoFit/>
          </a:bodyPr>
          <a:lstStyle/>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000" b="1" i="0" u="none" strike="noStrike" kern="1200" cap="none" spc="0" normalizeH="0" baseline="0" noProof="0" dirty="0" smtClean="0">
                <a:ln>
                  <a:noFill/>
                </a:ln>
                <a:solidFill>
                  <a:srgbClr val="002060"/>
                </a:solidFill>
                <a:effectLst/>
                <a:uLnTx/>
                <a:uFillTx/>
                <a:latin typeface="+mn-lt"/>
                <a:ea typeface="+mn-ea"/>
                <a:cs typeface="+mn-cs"/>
              </a:rPr>
              <a:t>Ninja – a warrior trained to use unorthodox fighting methods (assassination, espionage,</a:t>
            </a:r>
            <a:r>
              <a:rPr kumimoji="0" lang="en-US" sz="2000" b="1" i="0" u="none" strike="noStrike" kern="1200" cap="none" spc="0" normalizeH="0" noProof="0" dirty="0" smtClean="0">
                <a:ln>
                  <a:noFill/>
                </a:ln>
                <a:solidFill>
                  <a:srgbClr val="002060"/>
                </a:solidFill>
                <a:effectLst/>
                <a:uLnTx/>
                <a:uFillTx/>
                <a:latin typeface="+mn-lt"/>
                <a:ea typeface="+mn-ea"/>
                <a:cs typeface="+mn-cs"/>
              </a:rPr>
              <a:t> martial arts)</a:t>
            </a:r>
            <a:endParaRPr kumimoji="0" lang="en-US" sz="2000" b="1" i="0" u="none" strike="noStrike" kern="1200" cap="none" spc="0" normalizeH="0" baseline="0" noProof="0" dirty="0">
              <a:ln>
                <a:noFill/>
              </a:ln>
              <a:solidFill>
                <a:srgbClr val="002060"/>
              </a:solidFill>
              <a:effectLst/>
              <a:uLnTx/>
              <a:uFillTx/>
              <a:latin typeface="+mn-lt"/>
              <a:ea typeface="+mn-ea"/>
              <a:cs typeface="+mn-cs"/>
            </a:endParaRPr>
          </a:p>
        </p:txBody>
      </p:sp>
      <p:pic>
        <p:nvPicPr>
          <p:cNvPr id="3076" name="Picture 4" descr="http://upload.wikimedia.org/wikipedia/commons/thumb/f/f0/A_Daimio_paying_a_state_visit-J._M._W._Silver.jpg/250px-A_Daimio_paying_a_state_visit-J._M._W._Silver.jpg"/>
          <p:cNvPicPr>
            <a:picLocks noChangeAspect="1" noChangeArrowheads="1"/>
          </p:cNvPicPr>
          <p:nvPr/>
        </p:nvPicPr>
        <p:blipFill>
          <a:blip r:embed="rId3"/>
          <a:srcRect/>
          <a:stretch>
            <a:fillRect/>
          </a:stretch>
        </p:blipFill>
        <p:spPr bwMode="auto">
          <a:xfrm>
            <a:off x="7010400" y="5334000"/>
            <a:ext cx="1987825" cy="128016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Japanese Culture and Economy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Religion</a:t>
            </a:r>
          </a:p>
          <a:p>
            <a:pPr lvl="1"/>
            <a:r>
              <a:rPr lang="en-US" dirty="0" smtClean="0"/>
              <a:t>Mixture of native </a:t>
            </a:r>
            <a:r>
              <a:rPr lang="en-US" dirty="0" err="1" smtClean="0"/>
              <a:t>Shintoism</a:t>
            </a:r>
            <a:r>
              <a:rPr lang="en-US" dirty="0" smtClean="0"/>
              <a:t> (living spirits in all things) and Chinese Confucianism (based on the teachings of Confucius)</a:t>
            </a:r>
          </a:p>
          <a:p>
            <a:r>
              <a:rPr lang="en-US" dirty="0" smtClean="0"/>
              <a:t>Economy</a:t>
            </a:r>
          </a:p>
          <a:p>
            <a:pPr lvl="1"/>
            <a:r>
              <a:rPr lang="en-US" dirty="0" smtClean="0"/>
              <a:t>Growing internal trade during the Edo period</a:t>
            </a:r>
          </a:p>
          <a:p>
            <a:pPr lvl="1"/>
            <a:r>
              <a:rPr lang="en-US" dirty="0" smtClean="0"/>
              <a:t>Merchants began to surpass the samurai in wealth</a:t>
            </a:r>
          </a:p>
          <a:p>
            <a:r>
              <a:rPr lang="en-US" dirty="0" smtClean="0"/>
              <a:t>Rigid social stratification</a:t>
            </a:r>
          </a:p>
          <a:p>
            <a:pPr lvl="1"/>
            <a:r>
              <a:rPr lang="en-US" dirty="0" smtClean="0"/>
              <a:t>But these limits were being tested by the end of the Tokugawa </a:t>
            </a:r>
            <a:r>
              <a:rPr lang="en-US" dirty="0" err="1" smtClean="0"/>
              <a:t>shogunate</a:t>
            </a:r>
            <a:endParaRPr lang="en-US" dirty="0"/>
          </a:p>
        </p:txBody>
      </p:sp>
      <p:pic>
        <p:nvPicPr>
          <p:cNvPr id="16386" name="Picture 2" descr="C:\Documents and Settings\HP_Administrator\Local Settings\Temporary Internet Files\Content.IE5\TBVNQJ95\MPj04388200000[1].jpg"/>
          <p:cNvPicPr>
            <a:picLocks noChangeAspect="1" noChangeArrowheads="1"/>
          </p:cNvPicPr>
          <p:nvPr/>
        </p:nvPicPr>
        <p:blipFill>
          <a:blip r:embed="rId2" cstate="print"/>
          <a:srcRect/>
          <a:stretch>
            <a:fillRect/>
          </a:stretch>
        </p:blipFill>
        <p:spPr bwMode="auto">
          <a:xfrm>
            <a:off x="5867400" y="5486400"/>
            <a:ext cx="1882589" cy="1371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Japanese Isolation</a:t>
            </a:r>
            <a:endParaRPr lang="en-US" dirty="0"/>
          </a:p>
        </p:txBody>
      </p:sp>
      <p:sp>
        <p:nvSpPr>
          <p:cNvPr id="3" name="Content Placeholder 2"/>
          <p:cNvSpPr>
            <a:spLocks noGrp="1"/>
          </p:cNvSpPr>
          <p:nvPr>
            <p:ph sz="quarter" idx="1"/>
          </p:nvPr>
        </p:nvSpPr>
        <p:spPr/>
        <p:txBody>
          <a:bodyPr/>
          <a:lstStyle/>
          <a:p>
            <a:r>
              <a:rPr lang="en-US" dirty="0" smtClean="0"/>
              <a:t>U.S. Commodore Matthew Perry (1794-1858)</a:t>
            </a:r>
          </a:p>
          <a:p>
            <a:pPr lvl="1"/>
            <a:r>
              <a:rPr lang="en-US" dirty="0" smtClean="0"/>
              <a:t>1853 – gunboat diplomacy</a:t>
            </a:r>
          </a:p>
          <a:p>
            <a:pPr lvl="1"/>
            <a:r>
              <a:rPr lang="en-US" dirty="0" smtClean="0"/>
              <a:t>1854 – trade treaty with the United States</a:t>
            </a:r>
          </a:p>
          <a:p>
            <a:pPr lvl="1"/>
            <a:r>
              <a:rPr lang="en-US" dirty="0" smtClean="0"/>
              <a:t>Great Britain, Holland (Netherlands), and Russia soon gained similar trading rights</a:t>
            </a:r>
          </a:p>
          <a:p>
            <a:r>
              <a:rPr lang="en-US" dirty="0" smtClean="0"/>
              <a:t>Townsend Harris (1804-1878)</a:t>
            </a:r>
          </a:p>
          <a:p>
            <a:pPr lvl="1"/>
            <a:r>
              <a:rPr lang="en-US" dirty="0" smtClean="0"/>
              <a:t>United States Consul General to Japan</a:t>
            </a:r>
          </a:p>
          <a:p>
            <a:pPr lvl="1"/>
            <a:r>
              <a:rPr lang="en-US" dirty="0" smtClean="0"/>
              <a:t>1858 – commercial treaty between U.S. and Japan</a:t>
            </a:r>
          </a:p>
          <a:p>
            <a:pPr lvl="1"/>
            <a:r>
              <a:rPr lang="en-US" dirty="0" smtClean="0"/>
              <a:t>European powers soon gained similar rights in Japan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Japanese Reaction</a:t>
            </a:r>
            <a:endParaRPr lang="en-US" dirty="0"/>
          </a:p>
        </p:txBody>
      </p:sp>
      <p:graphicFrame>
        <p:nvGraphicFramePr>
          <p:cNvPr id="4" name="Content Placeholder 3"/>
          <p:cNvGraphicFramePr>
            <a:graphicFrameLocks noGrp="1"/>
          </p:cNvGraphicFramePr>
          <p:nvPr>
            <p:ph sz="quarter" idx="1"/>
          </p:nvPr>
        </p:nvGraphicFramePr>
        <p:xfrm>
          <a:off x="612775" y="1600200"/>
          <a:ext cx="8153400" cy="2199640"/>
        </p:xfrm>
        <a:graphic>
          <a:graphicData uri="http://schemas.openxmlformats.org/drawingml/2006/table">
            <a:tbl>
              <a:tblPr firstRow="1" bandRow="1">
                <a:tableStyleId>{5C22544A-7EE6-4342-B048-85BDC9FD1C3A}</a:tableStyleId>
              </a:tblPr>
              <a:tblGrid>
                <a:gridCol w="4076700"/>
                <a:gridCol w="4076700"/>
              </a:tblGrid>
              <a:tr h="370840">
                <a:tc>
                  <a:txBody>
                    <a:bodyPr/>
                    <a:lstStyle/>
                    <a:p>
                      <a:r>
                        <a:rPr lang="en-US" dirty="0" smtClean="0"/>
                        <a:t>Pros</a:t>
                      </a:r>
                      <a:endParaRPr lang="en-US" dirty="0"/>
                    </a:p>
                  </a:txBody>
                  <a:tcPr/>
                </a:tc>
                <a:tc>
                  <a:txBody>
                    <a:bodyPr/>
                    <a:lstStyle/>
                    <a:p>
                      <a:r>
                        <a:rPr lang="en-US" dirty="0" smtClean="0"/>
                        <a:t>Cons</a:t>
                      </a:r>
                      <a:endParaRPr lang="en-US" dirty="0"/>
                    </a:p>
                  </a:txBody>
                  <a:tcPr/>
                </a:tc>
              </a:tr>
              <a:tr h="370840">
                <a:tc>
                  <a:txBody>
                    <a:bodyPr/>
                    <a:lstStyle/>
                    <a:p>
                      <a:r>
                        <a:rPr lang="en-US" dirty="0" smtClean="0"/>
                        <a:t>“Dutch Learning” (Western</a:t>
                      </a:r>
                      <a:r>
                        <a:rPr lang="en-US" baseline="0" dirty="0" smtClean="0"/>
                        <a:t> knowledge) became very popular among many doctors, scholars, and scientists</a:t>
                      </a:r>
                      <a:endParaRPr lang="en-US" dirty="0"/>
                    </a:p>
                  </a:txBody>
                  <a:tcPr/>
                </a:tc>
                <a:tc>
                  <a:txBody>
                    <a:bodyPr/>
                    <a:lstStyle/>
                    <a:p>
                      <a:r>
                        <a:rPr lang="en-US" dirty="0" smtClean="0"/>
                        <a:t>Western knowledge went against many traditional Japanese beliefs</a:t>
                      </a:r>
                      <a:endParaRPr lang="en-US" dirty="0"/>
                    </a:p>
                  </a:txBody>
                  <a:tcPr/>
                </a:tc>
              </a:tr>
              <a:tr h="370840">
                <a:tc>
                  <a:txBody>
                    <a:bodyPr/>
                    <a:lstStyle/>
                    <a:p>
                      <a:r>
                        <a:rPr lang="en-US" dirty="0" smtClean="0"/>
                        <a:t>Japanese</a:t>
                      </a:r>
                      <a:r>
                        <a:rPr lang="en-US" baseline="0" dirty="0" smtClean="0"/>
                        <a:t> entrepreneurs, m</a:t>
                      </a:r>
                      <a:r>
                        <a:rPr lang="en-US" dirty="0" smtClean="0"/>
                        <a:t>erchants, and budding industrialists stood to profit from increased trade</a:t>
                      </a:r>
                      <a:endParaRPr lang="en-US" dirty="0"/>
                    </a:p>
                  </a:txBody>
                  <a:tcPr/>
                </a:tc>
                <a:tc>
                  <a:txBody>
                    <a:bodyPr/>
                    <a:lstStyle/>
                    <a:p>
                      <a:r>
                        <a:rPr lang="en-US" dirty="0" smtClean="0"/>
                        <a:t>Traditional holders of prestige and power</a:t>
                      </a:r>
                      <a:r>
                        <a:rPr lang="en-US" baseline="0" dirty="0" smtClean="0"/>
                        <a:t> (daimyos and samurai) did not tend to profit from increased trade</a:t>
                      </a:r>
                      <a:endParaRPr lang="en-US" dirty="0"/>
                    </a:p>
                  </a:txBody>
                  <a:tcPr/>
                </a:tc>
              </a:tr>
            </a:tbl>
          </a:graphicData>
        </a:graphic>
      </p:graphicFrame>
      <p:graphicFrame>
        <p:nvGraphicFramePr>
          <p:cNvPr id="5" name="Table 4"/>
          <p:cNvGraphicFramePr>
            <a:graphicFrameLocks noGrp="1"/>
          </p:cNvGraphicFramePr>
          <p:nvPr/>
        </p:nvGraphicFramePr>
        <p:xfrm>
          <a:off x="2057400" y="3962400"/>
          <a:ext cx="5257800" cy="1097280"/>
        </p:xfrm>
        <a:graphic>
          <a:graphicData uri="http://schemas.openxmlformats.org/drawingml/2006/table">
            <a:tbl>
              <a:tblPr firstRow="1" bandRow="1">
                <a:tableStyleId>{5C22544A-7EE6-4342-B048-85BDC9FD1C3A}</a:tableStyleId>
              </a:tblPr>
              <a:tblGrid>
                <a:gridCol w="5257800"/>
              </a:tblGrid>
              <a:tr h="370840">
                <a:tc>
                  <a:txBody>
                    <a:bodyPr/>
                    <a:lstStyle/>
                    <a:p>
                      <a:r>
                        <a:rPr lang="en-US" dirty="0" smtClean="0"/>
                        <a:t>Resentment</a:t>
                      </a:r>
                    </a:p>
                    <a:p>
                      <a:pPr>
                        <a:buFont typeface="Arial" pitchFamily="34" charset="0"/>
                        <a:buChar char="•"/>
                      </a:pPr>
                      <a:r>
                        <a:rPr lang="en-US" sz="1600" dirty="0" smtClean="0"/>
                        <a:t>Extraterritorial</a:t>
                      </a:r>
                      <a:r>
                        <a:rPr lang="en-US" sz="1600" baseline="0" dirty="0" smtClean="0"/>
                        <a:t> rights of Americans and Europeans</a:t>
                      </a:r>
                    </a:p>
                    <a:p>
                      <a:pPr>
                        <a:buFont typeface="Arial" pitchFamily="34" charset="0"/>
                        <a:buChar char="•"/>
                      </a:pPr>
                      <a:r>
                        <a:rPr lang="en-US" sz="1600" baseline="0" dirty="0" smtClean="0"/>
                        <a:t>Anti-foreign uprisings (1863-1864)</a:t>
                      </a:r>
                    </a:p>
                    <a:p>
                      <a:pPr>
                        <a:buFont typeface="Arial" pitchFamily="34" charset="0"/>
                        <a:buChar char="•"/>
                      </a:pPr>
                      <a:r>
                        <a:rPr lang="en-US" sz="1600" dirty="0" smtClean="0"/>
                        <a:t>Japanese ports in turn bombarded by foreign ships</a:t>
                      </a:r>
                      <a:endParaRPr lang="en-US" sz="1600" dirty="0"/>
                    </a:p>
                  </a:txBody>
                  <a:tcPr/>
                </a:tc>
              </a:tr>
            </a:tbl>
          </a:graphicData>
        </a:graphic>
      </p:graphicFrame>
      <p:graphicFrame>
        <p:nvGraphicFramePr>
          <p:cNvPr id="6" name="Table 5"/>
          <p:cNvGraphicFramePr>
            <a:graphicFrameLocks noGrp="1"/>
          </p:cNvGraphicFramePr>
          <p:nvPr/>
        </p:nvGraphicFramePr>
        <p:xfrm>
          <a:off x="228600" y="5105400"/>
          <a:ext cx="8686800" cy="1584960"/>
        </p:xfrm>
        <a:graphic>
          <a:graphicData uri="http://schemas.openxmlformats.org/drawingml/2006/table">
            <a:tbl>
              <a:tblPr firstRow="1" bandRow="1">
                <a:tableStyleId>{5C22544A-7EE6-4342-B048-85BDC9FD1C3A}</a:tableStyleId>
              </a:tblPr>
              <a:tblGrid>
                <a:gridCol w="8686800"/>
              </a:tblGrid>
              <a:tr h="370840">
                <a:tc>
                  <a:txBody>
                    <a:bodyPr/>
                    <a:lstStyle/>
                    <a:p>
                      <a:r>
                        <a:rPr lang="en-US" dirty="0" smtClean="0"/>
                        <a:t>Solution</a:t>
                      </a:r>
                    </a:p>
                    <a:p>
                      <a:pPr>
                        <a:buFont typeface="Arial" pitchFamily="34" charset="0"/>
                        <a:buChar char="•"/>
                      </a:pPr>
                      <a:r>
                        <a:rPr lang="en-US" sz="1600" baseline="0" dirty="0" smtClean="0"/>
                        <a:t>“If you can’t beat ‘</a:t>
                      </a:r>
                      <a:r>
                        <a:rPr lang="en-US" sz="1600" baseline="0" dirty="0" err="1" smtClean="0"/>
                        <a:t>em</a:t>
                      </a:r>
                      <a:r>
                        <a:rPr lang="en-US" sz="1600" baseline="0" dirty="0" smtClean="0"/>
                        <a:t>, join ‘</a:t>
                      </a:r>
                      <a:r>
                        <a:rPr lang="en-US" sz="1600" baseline="0" dirty="0" err="1" smtClean="0"/>
                        <a:t>em</a:t>
                      </a:r>
                      <a:r>
                        <a:rPr lang="en-US" sz="1600" baseline="0" dirty="0" smtClean="0"/>
                        <a:t>”</a:t>
                      </a:r>
                    </a:p>
                    <a:p>
                      <a:pPr>
                        <a:buFont typeface="Arial" pitchFamily="34" charset="0"/>
                        <a:buChar char="•"/>
                      </a:pPr>
                      <a:r>
                        <a:rPr lang="en-US" sz="1600" dirty="0" smtClean="0"/>
                        <a:t>Japanese could benefit from knowledge</a:t>
                      </a:r>
                      <a:r>
                        <a:rPr lang="en-US" sz="1600" baseline="0" dirty="0" smtClean="0"/>
                        <a:t> of what happened to China</a:t>
                      </a:r>
                    </a:p>
                    <a:p>
                      <a:pPr>
                        <a:buFont typeface="Arial" pitchFamily="34" charset="0"/>
                        <a:buChar char="•"/>
                      </a:pPr>
                      <a:r>
                        <a:rPr lang="en-US" sz="1600" baseline="0" dirty="0" smtClean="0"/>
                        <a:t>Japanese felt that they would be in a better position to renegotiate the trade treaties, and be less likely to be imposed upon, if they adopted Western ways (democracy, imperialism, industrialization, militarization, and modernization) – westernization  </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Meiji Restoration</a:t>
            </a:r>
            <a:endParaRPr lang="en-US" dirty="0"/>
          </a:p>
        </p:txBody>
      </p:sp>
      <p:sp>
        <p:nvSpPr>
          <p:cNvPr id="3" name="Content Placeholder 2"/>
          <p:cNvSpPr>
            <a:spLocks noGrp="1"/>
          </p:cNvSpPr>
          <p:nvPr>
            <p:ph sz="quarter" idx="1"/>
          </p:nvPr>
        </p:nvSpPr>
        <p:spPr/>
        <p:txBody>
          <a:bodyPr/>
          <a:lstStyle/>
          <a:p>
            <a:r>
              <a:rPr lang="en-US" dirty="0" smtClean="0">
                <a:solidFill>
                  <a:srgbClr val="0070C0"/>
                </a:solidFill>
              </a:rPr>
              <a:t>Shogun forced to relinquish power</a:t>
            </a:r>
          </a:p>
          <a:p>
            <a:r>
              <a:rPr lang="en-US" dirty="0" smtClean="0">
                <a:solidFill>
                  <a:srgbClr val="0070C0"/>
                </a:solidFill>
              </a:rPr>
              <a:t>Power officially in hands of Emperor Mutsuhito </a:t>
            </a:r>
          </a:p>
          <a:p>
            <a:pPr lvl="1"/>
            <a:r>
              <a:rPr lang="en-US" dirty="0" smtClean="0"/>
              <a:t>His reign was called the “Meiji”</a:t>
            </a:r>
          </a:p>
          <a:p>
            <a:r>
              <a:rPr lang="en-US" dirty="0" smtClean="0">
                <a:solidFill>
                  <a:srgbClr val="0070C0"/>
                </a:solidFill>
              </a:rPr>
              <a:t>Japan westernized</a:t>
            </a:r>
          </a:p>
          <a:p>
            <a:pPr lvl="1"/>
            <a:r>
              <a:rPr lang="en-US" dirty="0" smtClean="0"/>
              <a:t>Quickly went to work crafting a constitution</a:t>
            </a:r>
          </a:p>
          <a:p>
            <a:pPr lvl="1">
              <a:buNone/>
            </a:pPr>
            <a:endParaRPr lang="en-US" dirty="0"/>
          </a:p>
        </p:txBody>
      </p:sp>
      <p:pic>
        <p:nvPicPr>
          <p:cNvPr id="17410" name="Picture 2" descr="C:\Documents and Settings\HP_Administrator\Local Settings\Temporary Internet Files\Content.IE5\9YPA7ATS\MPj04033800000[1].jpg"/>
          <p:cNvPicPr>
            <a:picLocks noChangeAspect="1" noChangeArrowheads="1"/>
          </p:cNvPicPr>
          <p:nvPr/>
        </p:nvPicPr>
        <p:blipFill>
          <a:blip r:embed="rId2" cstate="print"/>
          <a:srcRect/>
          <a:stretch>
            <a:fillRect/>
          </a:stretch>
        </p:blipFill>
        <p:spPr bwMode="auto">
          <a:xfrm>
            <a:off x="2590800" y="4258056"/>
            <a:ext cx="3901440" cy="259994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Governmental Reforms</a:t>
            </a:r>
            <a:endParaRPr lang="en-US" dirty="0"/>
          </a:p>
        </p:txBody>
      </p:sp>
      <p:sp>
        <p:nvSpPr>
          <p:cNvPr id="3" name="Content Placeholder 2"/>
          <p:cNvSpPr>
            <a:spLocks noGrp="1"/>
          </p:cNvSpPr>
          <p:nvPr>
            <p:ph sz="quarter" idx="1"/>
          </p:nvPr>
        </p:nvSpPr>
        <p:spPr/>
        <p:txBody>
          <a:bodyPr/>
          <a:lstStyle/>
          <a:p>
            <a:r>
              <a:rPr lang="en-US" dirty="0" smtClean="0">
                <a:solidFill>
                  <a:srgbClr val="0070C0"/>
                </a:solidFill>
              </a:rPr>
              <a:t>Diet – Japan’s bicameral legislature</a:t>
            </a:r>
          </a:p>
          <a:p>
            <a:pPr lvl="1"/>
            <a:r>
              <a:rPr lang="en-US" dirty="0" smtClean="0"/>
              <a:t>First convened – 1889 </a:t>
            </a:r>
          </a:p>
          <a:p>
            <a:r>
              <a:rPr lang="en-US" dirty="0" smtClean="0">
                <a:solidFill>
                  <a:srgbClr val="0070C0"/>
                </a:solidFill>
              </a:rPr>
              <a:t>Meiji (Imperial) Constitution</a:t>
            </a:r>
          </a:p>
          <a:p>
            <a:pPr lvl="1"/>
            <a:r>
              <a:rPr lang="en-US" dirty="0" smtClean="0"/>
              <a:t>Adopted – 1890 </a:t>
            </a:r>
          </a:p>
          <a:p>
            <a:pPr lvl="1"/>
            <a:r>
              <a:rPr lang="en-US" dirty="0" smtClean="0"/>
              <a:t>Followed until the end of World War II</a:t>
            </a:r>
            <a:endParaRPr lang="en-US" dirty="0"/>
          </a:p>
        </p:txBody>
      </p:sp>
      <p:pic>
        <p:nvPicPr>
          <p:cNvPr id="18434" name="Picture 2" descr="C:\Documents and Settings\HP_Administrator\Local Settings\Temporary Internet Files\Content.IE5\5DKVD8GH\MPj04012370000[1].jpg"/>
          <p:cNvPicPr>
            <a:picLocks noChangeAspect="1" noChangeArrowheads="1"/>
          </p:cNvPicPr>
          <p:nvPr/>
        </p:nvPicPr>
        <p:blipFill>
          <a:blip r:embed="rId2" cstate="print"/>
          <a:srcRect/>
          <a:stretch>
            <a:fillRect/>
          </a:stretch>
        </p:blipFill>
        <p:spPr bwMode="auto">
          <a:xfrm>
            <a:off x="2743200" y="4114800"/>
            <a:ext cx="3429000" cy="2743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Reforms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solidFill>
                  <a:srgbClr val="0070C0"/>
                </a:solidFill>
              </a:rPr>
              <a:t>Abolition of feudalism</a:t>
            </a:r>
          </a:p>
          <a:p>
            <a:r>
              <a:rPr lang="en-US" dirty="0" smtClean="0">
                <a:solidFill>
                  <a:srgbClr val="0070C0"/>
                </a:solidFill>
              </a:rPr>
              <a:t>Currency (yen) adopted, </a:t>
            </a:r>
            <a:r>
              <a:rPr lang="en-US" dirty="0" smtClean="0">
                <a:solidFill>
                  <a:srgbClr val="0070C0"/>
                </a:solidFill>
              </a:rPr>
              <a:t>1872</a:t>
            </a:r>
          </a:p>
          <a:p>
            <a:r>
              <a:rPr lang="en-US" dirty="0" smtClean="0">
                <a:solidFill>
                  <a:srgbClr val="0070C0"/>
                </a:solidFill>
              </a:rPr>
              <a:t>Encouragement of foreign trade</a:t>
            </a:r>
          </a:p>
          <a:p>
            <a:r>
              <a:rPr lang="en-US" dirty="0" smtClean="0">
                <a:solidFill>
                  <a:srgbClr val="0070C0"/>
                </a:solidFill>
              </a:rPr>
              <a:t>Expansion and encouragement of industrialization</a:t>
            </a:r>
          </a:p>
          <a:p>
            <a:r>
              <a:rPr lang="en-US" dirty="0" smtClean="0">
                <a:solidFill>
                  <a:srgbClr val="0070C0"/>
                </a:solidFill>
              </a:rPr>
              <a:t>Growth of factories</a:t>
            </a:r>
          </a:p>
          <a:p>
            <a:pPr lvl="1"/>
            <a:r>
              <a:rPr lang="en-US" b="1" dirty="0" smtClean="0">
                <a:solidFill>
                  <a:schemeClr val="accent1">
                    <a:lumMod val="75000"/>
                  </a:schemeClr>
                </a:solidFill>
              </a:rPr>
              <a:t>First large factories manufactured textiles</a:t>
            </a:r>
          </a:p>
          <a:p>
            <a:pPr lvl="1"/>
            <a:r>
              <a:rPr lang="en-US" b="1" dirty="0" smtClean="0">
                <a:solidFill>
                  <a:schemeClr val="accent1">
                    <a:lumMod val="75000"/>
                  </a:schemeClr>
                </a:solidFill>
              </a:rPr>
              <a:t>First textile factory workers were girls and women</a:t>
            </a:r>
          </a:p>
          <a:p>
            <a:r>
              <a:rPr lang="en-US" dirty="0" smtClean="0">
                <a:solidFill>
                  <a:srgbClr val="0070C0"/>
                </a:solidFill>
              </a:rPr>
              <a:t>Land reform</a:t>
            </a:r>
          </a:p>
          <a:p>
            <a:r>
              <a:rPr lang="en-US" dirty="0" smtClean="0">
                <a:solidFill>
                  <a:srgbClr val="0070C0"/>
                </a:solidFill>
              </a:rPr>
              <a:t>Zaibatsu (large conglomerates) built and expanded</a:t>
            </a:r>
          </a:p>
          <a:p>
            <a:endParaRPr lang="en-US" dirty="0"/>
          </a:p>
        </p:txBody>
      </p:sp>
      <p:pic>
        <p:nvPicPr>
          <p:cNvPr id="4" name="Picture 2" descr="File:P103-2000Yen-(2000) front.jpg"/>
          <p:cNvPicPr>
            <a:picLocks noChangeAspect="1" noChangeArrowheads="1"/>
          </p:cNvPicPr>
          <p:nvPr/>
        </p:nvPicPr>
        <p:blipFill>
          <a:blip r:embed="rId2"/>
          <a:srcRect/>
          <a:stretch>
            <a:fillRect/>
          </a:stretch>
        </p:blipFill>
        <p:spPr bwMode="auto">
          <a:xfrm>
            <a:off x="6019800" y="1600200"/>
            <a:ext cx="2835348" cy="13716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179</TotalTime>
  <Words>1206</Words>
  <Application>Microsoft Office PowerPoint</Application>
  <PresentationFormat>On-screen Show (4:3)</PresentationFormat>
  <Paragraphs>166</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Median</vt:lpstr>
      <vt:lpstr>JAPAN: The Meiji Restoration, Japanese Imperialism, and the Build-Up to World War II IN ASIA</vt:lpstr>
      <vt:lpstr>The Tokugawa Shogunate</vt:lpstr>
      <vt:lpstr>Japanese Feudalism</vt:lpstr>
      <vt:lpstr>Japanese Culture and Economy</vt:lpstr>
      <vt:lpstr>End of Japanese Isolation</vt:lpstr>
      <vt:lpstr>Japanese Reaction</vt:lpstr>
      <vt:lpstr>Meiji Restoration</vt:lpstr>
      <vt:lpstr>Governmental Reforms</vt:lpstr>
      <vt:lpstr>Economic Reforms</vt:lpstr>
      <vt:lpstr>Military Reforms</vt:lpstr>
      <vt:lpstr>Social Reforms</vt:lpstr>
      <vt:lpstr>Social Changes</vt:lpstr>
      <vt:lpstr>Imperialization of Japan</vt:lpstr>
      <vt:lpstr>Meiji Japan at War</vt:lpstr>
      <vt:lpstr>American and European Opposition</vt:lpstr>
      <vt:lpstr>Conquest of Manchuria (1931)</vt:lpstr>
      <vt:lpstr>Japanese Manchuria: Manchukuo</vt:lpstr>
      <vt:lpstr>Japanese Invasion of China</vt:lpstr>
      <vt:lpstr>Japan in World War II</vt:lpstr>
      <vt:lpstr>Review Questions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 Meiji Restoration, Imperialism, and Militarism</dc:title>
  <dc:subject>World History - Global Studies</dc:subject>
  <dc:creator>Student Handouts, Inc.</dc:creator>
  <cp:lastModifiedBy>HP Authorized Customer</cp:lastModifiedBy>
  <cp:revision>23</cp:revision>
  <dcterms:created xsi:type="dcterms:W3CDTF">2009-04-11T23:41:04Z</dcterms:created>
  <dcterms:modified xsi:type="dcterms:W3CDTF">2009-04-12T02:41:00Z</dcterms:modified>
</cp:coreProperties>
</file>