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EDC05-519D-45E8-82A0-18027637B314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66F17-C281-444C-8B88-4B3D65F635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</a:t>
            </a:r>
            <a:r>
              <a:rPr lang="en-US" baseline="0" dirty="0" smtClean="0"/>
              <a:t> for the Teacher: This image is of a 48-star flag, in use between 1912 and 1959.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6F17-C281-444C-8B88-4B3D65F6350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for the teacher: The idea here is to distinguish</a:t>
            </a:r>
            <a:r>
              <a:rPr lang="en-US" baseline="0" dirty="0" smtClean="0"/>
              <a:t> between the two concepts.  Question to ask students: Has the United States ever been a truly isolationist country?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6F17-C281-444C-8B88-4B3D65F6350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for the teacher: This is a quick review of early American</a:t>
            </a:r>
            <a:r>
              <a:rPr lang="en-US" baseline="0" dirty="0" smtClean="0"/>
              <a:t> foreign policy.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6F17-C281-444C-8B88-4B3D65F6350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</a:t>
            </a:r>
            <a:r>
              <a:rPr lang="en-US" baseline="0" dirty="0" smtClean="0"/>
              <a:t> for teacher: Trumbo’s book is mentioned here because it was warmly received by a pacifist public in 1939, only to later be pulled from printing (at the author’s request) once Hitler invaded the Soviet Union.  A look at Trumbo’s life and writing career might make for an interesting discussion about how an individual’s life changes according to the political climate.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6F17-C281-444C-8B88-4B3D65F6350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2A3B2C-94AF-4346-A2C6-2D6693A3E140}" type="datetimeFigureOut">
              <a:rPr lang="en-US" smtClean="0"/>
              <a:t>5/17/2009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A4B4AB8-F6A3-467E-ADB3-27F54315D9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American Foreign Policy between World War I and World War II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Isolationism and Neutrality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© Student Handouts, Inc.</a:t>
            </a:r>
            <a:endParaRPr lang="en-US" dirty="0"/>
          </a:p>
        </p:txBody>
      </p:sp>
      <p:pic>
        <p:nvPicPr>
          <p:cNvPr id="5" name="Picture 4" descr="48starflag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4495800"/>
            <a:ext cx="2676525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Isolationism and Neutrality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BASIC DEFINITIONS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Isolationism</a:t>
            </a:r>
            <a:r>
              <a:rPr lang="en-US" dirty="0" smtClean="0"/>
              <a:t> – Neutral with no trade</a:t>
            </a:r>
          </a:p>
          <a:p>
            <a:pPr lvl="1"/>
            <a:r>
              <a:rPr lang="en-US" dirty="0" smtClean="0"/>
              <a:t>Nation’s foreign policy calls for neither economic nor political ties with other countries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Neutrality</a:t>
            </a:r>
            <a:r>
              <a:rPr lang="en-US" dirty="0" smtClean="0"/>
              <a:t> – Neutral with trade</a:t>
            </a:r>
          </a:p>
          <a:p>
            <a:pPr lvl="1"/>
            <a:r>
              <a:rPr lang="en-US" dirty="0" smtClean="0"/>
              <a:t>Nation’s foreign policy calls for not taking sides in any international argument, controversy, dispute, or war</a:t>
            </a:r>
          </a:p>
          <a:p>
            <a:pPr lvl="1"/>
            <a:r>
              <a:rPr lang="en-US" dirty="0" smtClean="0"/>
              <a:t>International trade is okay, so long as it does not involve picking sides in a dispute</a:t>
            </a:r>
          </a:p>
          <a:p>
            <a:pPr lvl="1"/>
            <a:endParaRPr lang="en-US" dirty="0"/>
          </a:p>
        </p:txBody>
      </p:sp>
      <p:pic>
        <p:nvPicPr>
          <p:cNvPr id="4" name="Picture 3" descr="48starflag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5638800"/>
            <a:ext cx="150261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Antecedents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George Washington</a:t>
            </a:r>
          </a:p>
          <a:p>
            <a:pPr lvl="1"/>
            <a:r>
              <a:rPr lang="en-US" dirty="0" smtClean="0"/>
              <a:t>Proclamation of Neutrality, 1793</a:t>
            </a:r>
          </a:p>
          <a:p>
            <a:pPr lvl="2"/>
            <a:r>
              <a:rPr lang="en-US" dirty="0" smtClean="0"/>
              <a:t>No U.S. involvement or aid in the French Revolution</a:t>
            </a:r>
          </a:p>
          <a:p>
            <a:pPr lvl="1"/>
            <a:r>
              <a:rPr lang="en-US" dirty="0" smtClean="0"/>
              <a:t>Farewell Address, 1796</a:t>
            </a:r>
          </a:p>
          <a:p>
            <a:pPr lvl="2"/>
            <a:r>
              <a:rPr lang="en-US" dirty="0" smtClean="0"/>
              <a:t>U.S. should avoid “entangling alliances”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James Monroe</a:t>
            </a:r>
          </a:p>
          <a:p>
            <a:pPr lvl="1"/>
            <a:r>
              <a:rPr lang="en-US" dirty="0" smtClean="0"/>
              <a:t>Monroe Doctrine, 1823</a:t>
            </a:r>
          </a:p>
          <a:p>
            <a:pPr lvl="2"/>
            <a:r>
              <a:rPr lang="en-US" dirty="0" smtClean="0"/>
              <a:t>U.S. would leave Europe alone, and Europe should leave the Western Hemisphere alone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48starflag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5638800"/>
            <a:ext cx="150261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War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United States entered the war reluctantly</a:t>
            </a:r>
          </a:p>
          <a:p>
            <a:r>
              <a:rPr lang="en-US" dirty="0" smtClean="0"/>
              <a:t>United States did not enter the war until 1917</a:t>
            </a:r>
          </a:p>
          <a:p>
            <a:r>
              <a:rPr lang="en-US" dirty="0" smtClean="0"/>
              <a:t>Many Americans regretted entering the war</a:t>
            </a:r>
          </a:p>
          <a:p>
            <a:pPr lvl="1"/>
            <a:r>
              <a:rPr lang="en-US" dirty="0" smtClean="0"/>
              <a:t>Dalton Trumbo’s </a:t>
            </a:r>
            <a:r>
              <a:rPr lang="en-US" i="1" dirty="0" smtClean="0"/>
              <a:t>Johnny Got His Gun</a:t>
            </a:r>
            <a:endParaRPr lang="en-US" dirty="0" smtClean="0"/>
          </a:p>
          <a:p>
            <a:pPr lvl="2"/>
            <a:r>
              <a:rPr lang="en-US" dirty="0" smtClean="0"/>
              <a:t>Anti-war novel about a WWI soldier who lost his limbs and face, and could communicate only through </a:t>
            </a:r>
            <a:r>
              <a:rPr lang="en-US" dirty="0" smtClean="0"/>
              <a:t>M</a:t>
            </a:r>
            <a:r>
              <a:rPr lang="en-US" dirty="0" smtClean="0"/>
              <a:t>orse code by moving his head</a:t>
            </a:r>
          </a:p>
          <a:p>
            <a:pPr lvl="2"/>
            <a:r>
              <a:rPr lang="en-US" dirty="0" smtClean="0"/>
              <a:t>Published in 1939 – popular and praised by critics</a:t>
            </a:r>
          </a:p>
          <a:p>
            <a:r>
              <a:rPr lang="en-US" dirty="0" smtClean="0"/>
              <a:t>United States did not join the League of Nations</a:t>
            </a:r>
            <a:endParaRPr lang="en-US" dirty="0"/>
          </a:p>
        </p:txBody>
      </p:sp>
      <p:pic>
        <p:nvPicPr>
          <p:cNvPr id="4" name="Picture 3" descr="48starflag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5638800"/>
            <a:ext cx="150261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71600" y="2730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U.S. Foreign Policy during the Great Depression of the 1930s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</p:spPr>
        <p:txBody>
          <a:bodyPr numCol="3">
            <a:normAutofit/>
          </a:bodyPr>
          <a:lstStyle/>
          <a:p>
            <a:r>
              <a:rPr lang="en-US" sz="2000" b="1" dirty="0" smtClean="0"/>
              <a:t>1934</a:t>
            </a:r>
          </a:p>
          <a:p>
            <a:pPr lvl="1"/>
            <a:r>
              <a:rPr lang="en-US" sz="2000" dirty="0" smtClean="0"/>
              <a:t>Federal investigation led by Senator Gerald Nye</a:t>
            </a:r>
          </a:p>
          <a:p>
            <a:pPr lvl="1"/>
            <a:r>
              <a:rPr lang="en-US" sz="2000" dirty="0" smtClean="0"/>
              <a:t>Question: Why did the U.S. enter World War I?</a:t>
            </a:r>
          </a:p>
          <a:p>
            <a:pPr lvl="1"/>
            <a:r>
              <a:rPr lang="en-US" sz="2000" dirty="0" smtClean="0"/>
              <a:t>Answer: Armament manufacturers and financiers wanted to earn profits.</a:t>
            </a:r>
          </a:p>
          <a:p>
            <a:pPr lvl="1"/>
            <a:r>
              <a:rPr lang="en-US" sz="2000" dirty="0" smtClean="0"/>
              <a:t>Conclusion: The U.S. should avoid foreign wars.</a:t>
            </a:r>
          </a:p>
          <a:p>
            <a:r>
              <a:rPr lang="en-US" sz="2000" b="1" dirty="0" smtClean="0"/>
              <a:t>1935, 1936, 1937</a:t>
            </a:r>
          </a:p>
          <a:p>
            <a:pPr lvl="1"/>
            <a:r>
              <a:rPr lang="en-US" sz="2000" dirty="0" smtClean="0"/>
              <a:t>Senate forbade U.S. membership in the World Court (1935)</a:t>
            </a:r>
          </a:p>
          <a:p>
            <a:pPr lvl="1"/>
            <a:r>
              <a:rPr lang="en-US" sz="2000" dirty="0" smtClean="0"/>
              <a:t>Neutrality Acts (1935, 1936, 1937) permitted only “cash and carry” sales, with no loans or </a:t>
            </a:r>
            <a:r>
              <a:rPr lang="en-US" sz="2000" smtClean="0"/>
              <a:t>weapons sales, </a:t>
            </a:r>
            <a:r>
              <a:rPr lang="en-US" sz="2000" dirty="0" smtClean="0"/>
              <a:t>to nations at war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sz="2000" b="1" dirty="0" smtClean="0"/>
              <a:t>1937</a:t>
            </a:r>
          </a:p>
          <a:p>
            <a:pPr lvl="1"/>
            <a:r>
              <a:rPr lang="en-US" sz="2000" dirty="0" smtClean="0"/>
              <a:t>Japanese invaded China</a:t>
            </a:r>
          </a:p>
          <a:p>
            <a:pPr lvl="1"/>
            <a:r>
              <a:rPr lang="en-US" sz="2000" dirty="0" smtClean="0"/>
              <a:t>FDR’s quarantine speech – aggressor nations were the world’s disease</a:t>
            </a:r>
            <a:endParaRPr lang="en-US" sz="2000" dirty="0"/>
          </a:p>
        </p:txBody>
      </p:sp>
      <p:pic>
        <p:nvPicPr>
          <p:cNvPr id="9" name="Picture 8" descr="48starflag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5638800"/>
            <a:ext cx="150261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difference between isolationism and neutrality?</a:t>
            </a:r>
          </a:p>
          <a:p>
            <a:r>
              <a:rPr lang="en-US" dirty="0" smtClean="0"/>
              <a:t>How did George Washington and James Monroe shape early United States foreign policy?</a:t>
            </a:r>
          </a:p>
          <a:p>
            <a:r>
              <a:rPr lang="en-US" dirty="0" smtClean="0"/>
              <a:t>How did Americans of the 1930s feel about World War I?</a:t>
            </a:r>
          </a:p>
          <a:p>
            <a:r>
              <a:rPr lang="en-US" dirty="0" smtClean="0"/>
              <a:t>How did the United States act to remain neutral during the 1930s?</a:t>
            </a:r>
            <a:endParaRPr lang="en-US" dirty="0"/>
          </a:p>
        </p:txBody>
      </p:sp>
      <p:pic>
        <p:nvPicPr>
          <p:cNvPr id="4" name="Picture 3" descr="48starflag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5638800"/>
            <a:ext cx="150261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</TotalTime>
  <Words>510</Words>
  <Application>Microsoft Office PowerPoint</Application>
  <PresentationFormat>On-screen Show (4:3)</PresentationFormat>
  <Paragraphs>58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Isolationism and Neutrality</vt:lpstr>
      <vt:lpstr>Isolationism and Neutrality</vt:lpstr>
      <vt:lpstr>Historical Antecedents</vt:lpstr>
      <vt:lpstr>World War I</vt:lpstr>
      <vt:lpstr>U.S. Foreign Policy during the Great Depression of the 1930s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Between the Wars: U.S. Isolationism and Neutrality</dc:title>
  <dc:subject>American History</dc:subject>
  <dc:creator>Student Handouts, Inc.</dc:creator>
  <cp:lastModifiedBy>HP Authorized Customer</cp:lastModifiedBy>
  <cp:revision>8</cp:revision>
  <dcterms:created xsi:type="dcterms:W3CDTF">2009-05-17T16:26:09Z</dcterms:created>
  <dcterms:modified xsi:type="dcterms:W3CDTF">2009-05-17T17:17:41Z</dcterms:modified>
</cp:coreProperties>
</file>