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79" r:id="rId2"/>
    <p:sldId id="260" r:id="rId3"/>
    <p:sldId id="277" r:id="rId4"/>
    <p:sldId id="278" r:id="rId5"/>
    <p:sldId id="274" r:id="rId6"/>
    <p:sldId id="276" r:id="rId7"/>
    <p:sldId id="275" r:id="rId8"/>
    <p:sldId id="273" r:id="rId9"/>
    <p:sldId id="272" r:id="rId10"/>
    <p:sldId id="271" r:id="rId11"/>
    <p:sldId id="270" r:id="rId12"/>
    <p:sldId id="280" r:id="rId13"/>
    <p:sldId id="281" r:id="rId14"/>
    <p:sldId id="282" r:id="rId15"/>
    <p:sldId id="283" r:id="rId16"/>
    <p:sldId id="284" r:id="rId17"/>
    <p:sldId id="287" r:id="rId18"/>
    <p:sldId id="288" r:id="rId19"/>
    <p:sldId id="289" r:id="rId20"/>
    <p:sldId id="285" r:id="rId21"/>
    <p:sldId id="286" r:id="rId22"/>
    <p:sldId id="290" r:id="rId23"/>
    <p:sldId id="291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2183D-AADB-481C-8ADA-F6484134197E}" type="datetimeFigureOut">
              <a:rPr lang="en-US" smtClean="0"/>
              <a:pPr/>
              <a:t>4/8/2009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EDFE8-CD7B-4F6C-9C42-03EE5B6B8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anecdote: The Kuomintang changed the name of</a:t>
            </a:r>
            <a:r>
              <a:rPr lang="en-US" baseline="0" dirty="0" smtClean="0"/>
              <a:t> </a:t>
            </a:r>
            <a:r>
              <a:rPr lang="en-US" dirty="0" smtClean="0"/>
              <a:t>Peking/Beijing to Peiping</a:t>
            </a:r>
            <a:r>
              <a:rPr lang="en-US" baseline="0" dirty="0" smtClean="0"/>
              <a:t> (or </a:t>
            </a:r>
            <a:r>
              <a:rPr lang="en-US" baseline="0" dirty="0" err="1" smtClean="0"/>
              <a:t>Beiping</a:t>
            </a:r>
            <a:r>
              <a:rPr lang="en-US" baseline="0" dirty="0" smtClean="0"/>
              <a:t>) in 1928.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DFE8-CD7B-4F6C-9C42-03EE5B6B8F0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anecdote: Other men</a:t>
            </a:r>
            <a:r>
              <a:rPr lang="en-US" baseline="0" dirty="0" smtClean="0"/>
              <a:t> served as chairman of the republic (as opposed to both the party and the republic) as well as premier, but Mao was the </a:t>
            </a:r>
            <a:r>
              <a:rPr lang="en-US" i="1" baseline="0" dirty="0" smtClean="0"/>
              <a:t>de facto </a:t>
            </a:r>
            <a:r>
              <a:rPr lang="en-US" baseline="0" dirty="0" smtClean="0"/>
              <a:t>leader of China until his death in 1976.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DFE8-CD7B-4F6C-9C42-03EE5B6B8F0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</a:t>
            </a:r>
            <a:r>
              <a:rPr lang="en-US" baseline="0" dirty="0" smtClean="0"/>
              <a:t> Chairman Mao’s role as China’s leader became less significant following the failure of the Great Leap Forward.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DFE8-CD7B-4F6C-9C42-03EE5B6B8F0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Mao’s </a:t>
            </a:r>
            <a:r>
              <a:rPr lang="en-US" i="1" dirty="0" smtClean="0"/>
              <a:t>Quotations</a:t>
            </a:r>
            <a:r>
              <a:rPr lang="en-US" i="0" baseline="0" dirty="0" smtClean="0"/>
              <a:t> were published by the Chinese government from 1964 to 1976.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EDFE8-CD7B-4F6C-9C42-03EE5B6B8F0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70F4-2D8E-4D3E-A657-65C45EDB4940}" type="datetimeFigureOut">
              <a:rPr lang="en-US" smtClean="0"/>
              <a:pPr/>
              <a:t>4/8/2009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759A-EA12-426E-876D-E84C96C44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70F4-2D8E-4D3E-A657-65C45EDB4940}" type="datetimeFigureOut">
              <a:rPr lang="en-US" smtClean="0"/>
              <a:pPr/>
              <a:t>4/8/2009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759A-EA12-426E-876D-E84C96C44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70F4-2D8E-4D3E-A657-65C45EDB4940}" type="datetimeFigureOut">
              <a:rPr lang="en-US" smtClean="0"/>
              <a:pPr/>
              <a:t>4/8/2009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759A-EA12-426E-876D-E84C96C44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70F4-2D8E-4D3E-A657-65C45EDB4940}" type="datetimeFigureOut">
              <a:rPr lang="en-US" smtClean="0"/>
              <a:pPr/>
              <a:t>4/8/2009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759A-EA12-426E-876D-E84C96C44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70F4-2D8E-4D3E-A657-65C45EDB4940}" type="datetimeFigureOut">
              <a:rPr lang="en-US" smtClean="0"/>
              <a:pPr/>
              <a:t>4/8/2009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759A-EA12-426E-876D-E84C96C44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70F4-2D8E-4D3E-A657-65C45EDB4940}" type="datetimeFigureOut">
              <a:rPr lang="en-US" smtClean="0"/>
              <a:pPr/>
              <a:t>4/8/2009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759A-EA12-426E-876D-E84C96C44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70F4-2D8E-4D3E-A657-65C45EDB4940}" type="datetimeFigureOut">
              <a:rPr lang="en-US" smtClean="0"/>
              <a:pPr/>
              <a:t>4/8/2009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759A-EA12-426E-876D-E84C96C44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70F4-2D8E-4D3E-A657-65C45EDB4940}" type="datetimeFigureOut">
              <a:rPr lang="en-US" smtClean="0"/>
              <a:pPr/>
              <a:t>4/8/2009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759A-EA12-426E-876D-E84C96C44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70F4-2D8E-4D3E-A657-65C45EDB4940}" type="datetimeFigureOut">
              <a:rPr lang="en-US" smtClean="0"/>
              <a:pPr/>
              <a:t>4/8/2009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759A-EA12-426E-876D-E84C96C44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70F4-2D8E-4D3E-A657-65C45EDB4940}" type="datetimeFigureOut">
              <a:rPr lang="en-US" smtClean="0"/>
              <a:pPr/>
              <a:t>4/8/2009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759A-EA12-426E-876D-E84C96C44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70F4-2D8E-4D3E-A657-65C45EDB4940}" type="datetimeFigureOut">
              <a:rPr lang="en-US" smtClean="0"/>
              <a:pPr/>
              <a:t>4/8/2009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759A-EA12-426E-876D-E84C96C44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B70F4-2D8E-4D3E-A657-65C45EDB4940}" type="datetimeFigureOut">
              <a:rPr lang="en-US" smtClean="0"/>
              <a:pPr/>
              <a:t>4/8/2009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F759A-EA12-426E-876D-E84C96C449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9144000" cy="1600200"/>
          </a:xfrm>
        </p:spPr>
        <p:txBody>
          <a:bodyPr>
            <a:noAutofit/>
          </a:bodyPr>
          <a:lstStyle/>
          <a:p>
            <a:r>
              <a:rPr lang="en-US" sz="8000" dirty="0" smtClean="0"/>
              <a:t>Revolution in China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400800"/>
            <a:ext cx="6400800" cy="3048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© Student Handouts, Inc.</a:t>
            </a:r>
            <a:endParaRPr lang="en-US" dirty="0"/>
          </a:p>
        </p:txBody>
      </p:sp>
      <p:pic>
        <p:nvPicPr>
          <p:cNvPr id="1027" name="Picture 3" descr="C:\Documents and Settings\HP_Administrator\Local Settings\Temporary Internet Files\Content.IE5\T6QWKZV2\MPj040384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066800"/>
            <a:ext cx="3901440" cy="2599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8686800" cy="1399032"/>
          </a:xfrm>
        </p:spPr>
        <p:txBody>
          <a:bodyPr/>
          <a:lstStyle/>
          <a:p>
            <a:r>
              <a:rPr lang="en-US" dirty="0" smtClean="0"/>
              <a:t>Nationalist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Sun </a:t>
            </a:r>
            <a:r>
              <a:rPr lang="en-US" dirty="0" err="1" smtClean="0"/>
              <a:t>Yat-sen</a:t>
            </a:r>
            <a:r>
              <a:rPr lang="en-US" dirty="0" smtClean="0"/>
              <a:t> succeeded by Chiang Kai-shek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Communists expelled by Kuomintang</a:t>
            </a:r>
          </a:p>
          <a:p>
            <a:r>
              <a:rPr lang="en-US" dirty="0" smtClean="0"/>
              <a:t>1926-1928 – war to control the warlords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Capital moved from Peiping (a.k.a. Peking, today’s Beijing) to Nanking (Nanjing)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386" name="Picture 2" descr="File:Nj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5105400"/>
            <a:ext cx="2355601" cy="160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6477000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Presidential Palace  under Kuomintang Government in Nanjing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8686800" cy="1399032"/>
          </a:xfrm>
        </p:spPr>
        <p:txBody>
          <a:bodyPr/>
          <a:lstStyle/>
          <a:p>
            <a:r>
              <a:rPr lang="en-US" dirty="0" smtClean="0"/>
              <a:t>Civil War in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1927-1932 and 1933-1937 – war between Communists and Nationalists</a:t>
            </a:r>
          </a:p>
          <a:p>
            <a:r>
              <a:rPr lang="en-US" dirty="0" smtClean="0"/>
              <a:t>Communists – Mao </a:t>
            </a:r>
            <a:r>
              <a:rPr lang="en-US" dirty="0" err="1" smtClean="0"/>
              <a:t>Tse-tung</a:t>
            </a:r>
            <a:r>
              <a:rPr lang="en-US" dirty="0" smtClean="0"/>
              <a:t> (Mao Zedong)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Nationalists – Chiang Kai-shek</a:t>
            </a:r>
          </a:p>
          <a:p>
            <a:r>
              <a:rPr lang="en-US" dirty="0" smtClean="0"/>
              <a:t>War halted 1932-1933 and 1937-1945 to fight Japanese aggression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Communists were victorious in 1949</a:t>
            </a:r>
          </a:p>
          <a:p>
            <a:r>
              <a:rPr lang="en-US" dirty="0" smtClean="0"/>
              <a:t>Nationalists retreated to Formosa (Taiwan)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End of imperialism in China</a:t>
            </a:r>
          </a:p>
          <a:p>
            <a:pPr lvl="1"/>
            <a:r>
              <a:rPr lang="en-US" dirty="0" smtClean="0"/>
              <a:t>Hong Kong returned to China in 1997</a:t>
            </a:r>
            <a:endParaRPr lang="en-US" dirty="0"/>
          </a:p>
        </p:txBody>
      </p:sp>
      <p:pic>
        <p:nvPicPr>
          <p:cNvPr id="5122" name="Picture 2" descr="C:\Documents and Settings\HP_Administrator\Local Settings\Temporary Internet Files\Content.IE5\TF3ANGHO\MCj0404519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9325" y="4810125"/>
            <a:ext cx="1844675" cy="2047875"/>
          </a:xfrm>
          <a:prstGeom prst="rect">
            <a:avLst/>
          </a:prstGeom>
          <a:noFill/>
        </p:spPr>
      </p:pic>
      <p:pic>
        <p:nvPicPr>
          <p:cNvPr id="6" name="Picture 2" descr="http://upload.wikimedia.org/wikipedia/commons/thumb/f/fa/Flag_of_the_People%27s_Republic_of_China.svg/175px-Flag_of_the_People%27s_Republic_of_China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1666875" cy="111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Aggression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Japan was a threat to China – 1894-1941</a:t>
            </a:r>
          </a:p>
          <a:p>
            <a:r>
              <a:rPr lang="en-US" dirty="0" smtClean="0"/>
              <a:t>1937 – Japanese invasion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Japanese took control of north and areas along the coast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Rape of Nanking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Chinese Communists and Nationalists</a:t>
            </a:r>
          </a:p>
          <a:p>
            <a:pPr lvl="2"/>
            <a:r>
              <a:rPr lang="en-US" dirty="0" smtClean="0"/>
              <a:t>Intermittently were at peace as they united to fight against the Japanese</a:t>
            </a:r>
          </a:p>
          <a:p>
            <a:pPr lvl="2"/>
            <a:r>
              <a:rPr lang="en-US" dirty="0" smtClean="0"/>
              <a:t>Guerrilla and scorched earth tactics</a:t>
            </a:r>
          </a:p>
          <a:p>
            <a:pPr lvl="2"/>
            <a:r>
              <a:rPr lang="en-US" dirty="0" smtClean="0"/>
              <a:t>Received American aid against the Japanese</a:t>
            </a:r>
          </a:p>
          <a:p>
            <a:pPr lvl="1"/>
            <a:endParaRPr lang="en-US" dirty="0"/>
          </a:p>
        </p:txBody>
      </p:sp>
      <p:pic>
        <p:nvPicPr>
          <p:cNvPr id="6151" name="Picture 7" descr="C:\Documents and Settings\HP_Administrator\Local Settings\Temporary Internet Files\Content.IE5\TF3ANGHO\MPj043892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2352" cy="1828800"/>
          </a:xfrm>
          <a:prstGeom prst="rect">
            <a:avLst/>
          </a:prstGeom>
          <a:noFill/>
        </p:spPr>
      </p:pic>
      <p:pic>
        <p:nvPicPr>
          <p:cNvPr id="10" name="Picture 7" descr="C:\Documents and Settings\HP_Administrator\Local Settings\Temporary Internet Files\Content.IE5\TF3ANGHO\MPj043892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648" y="0"/>
            <a:ext cx="1292352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U.S. interest in China increased after Japanese attacked Pearl Harbor in 1941</a:t>
            </a:r>
          </a:p>
          <a:p>
            <a:r>
              <a:rPr lang="en-US" dirty="0" smtClean="0"/>
              <a:t>Cairo Conference (1943)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Chiang Kai-shek met with Allied leaders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Discussed war in eastern Asia</a:t>
            </a:r>
          </a:p>
          <a:p>
            <a:r>
              <a:rPr lang="en-US" dirty="0" smtClean="0"/>
              <a:t>Westerners gave up imperialist rights in China</a:t>
            </a:r>
          </a:p>
          <a:p>
            <a:r>
              <a:rPr lang="en-US" dirty="0" smtClean="0"/>
              <a:t>U.S. Chinese Exclusion Act of 1882 repealed in 1943</a:t>
            </a:r>
            <a:endParaRPr lang="en-US" dirty="0"/>
          </a:p>
        </p:txBody>
      </p:sp>
      <p:pic>
        <p:nvPicPr>
          <p:cNvPr id="7173" name="Picture 5" descr="File:Diqing, Yunnan, Ch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80060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Communists in Control – 1949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Communists and Nationalists resumed civil war following World War II</a:t>
            </a:r>
          </a:p>
          <a:p>
            <a:r>
              <a:rPr lang="en-US" dirty="0" smtClean="0"/>
              <a:t>Chiang Kai-shek’s Nationalist government wasted foreign economic aid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Many Kuomintang deserted to Communists</a:t>
            </a:r>
          </a:p>
          <a:p>
            <a:r>
              <a:rPr lang="en-US" dirty="0" smtClean="0"/>
              <a:t>Manchuria – taken over by Communists in 1948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December, 1949  -- Communists in control</a:t>
            </a:r>
          </a:p>
          <a:p>
            <a:r>
              <a:rPr lang="en-US" dirty="0" smtClean="0"/>
              <a:t>Chiang Kai-shek and Nationalists retreated to Formosa (Taiwan)</a:t>
            </a:r>
            <a:endParaRPr lang="en-US" dirty="0"/>
          </a:p>
        </p:txBody>
      </p:sp>
      <p:pic>
        <p:nvPicPr>
          <p:cNvPr id="28674" name="Picture 2" descr="C:\Documents and Settings\HP_Administrator\Local Settings\Temporary Internet Files\Content.IE5\6CJWCZQH\MPj040080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5257800"/>
            <a:ext cx="17145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Geographical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3124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Communist China gained control over: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Chinese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Turkestan (Xinjiang)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Inner Mongolia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Manchuria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Tibet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22" name="Picture 2" descr="File:China m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838200"/>
            <a:ext cx="5715000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5532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PRC = People’s Republic of China (Communists)  /  ROC = Republic of China (Nationalists)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Changes under Mao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dirty="0" smtClean="0"/>
              <a:t>Communist government on mainland China</a:t>
            </a:r>
          </a:p>
          <a:p>
            <a:r>
              <a:rPr lang="en-US" dirty="0" smtClean="0"/>
              <a:t>Mao </a:t>
            </a:r>
            <a:r>
              <a:rPr lang="en-US" dirty="0" err="1" smtClean="0"/>
              <a:t>Tse-tung</a:t>
            </a:r>
            <a:r>
              <a:rPr lang="en-US" dirty="0" smtClean="0"/>
              <a:t> (Mao Zedong)</a:t>
            </a:r>
          </a:p>
          <a:p>
            <a:pPr lvl="1"/>
            <a:r>
              <a:rPr lang="en-US" dirty="0" smtClean="0"/>
              <a:t>Chairman Mao – chairman of the Communist party and leader of China – 1943-1976</a:t>
            </a:r>
          </a:p>
          <a:p>
            <a:pPr lvl="2"/>
            <a:endParaRPr lang="en-US" dirty="0"/>
          </a:p>
        </p:txBody>
      </p:sp>
      <p:pic>
        <p:nvPicPr>
          <p:cNvPr id="29698" name="Picture 2" descr="Mao Zed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600200"/>
            <a:ext cx="3255379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62600" y="6172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Mao Zedong</a:t>
            </a:r>
            <a:br>
              <a:rPr lang="en-US" b="1" dirty="0" smtClean="0"/>
            </a:br>
            <a:r>
              <a:rPr lang="ja-JP" altLang="en-US" b="1" smtClean="0"/>
              <a:t>毛泽东</a:t>
            </a:r>
            <a:endParaRPr lang="ja-JP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en-US" dirty="0" smtClean="0"/>
              <a:t>Economic Changes under Mao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First Five-Year Plan (1953-1957)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Advances in agriculture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coal, electricity, iron, and steel production</a:t>
            </a:r>
          </a:p>
          <a:p>
            <a:r>
              <a:rPr lang="en-US" dirty="0" smtClean="0"/>
              <a:t>Second Five-Year Plan (1958-1962)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“Great Leap Forward”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China became a leading industrial country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Peasants organized into communes 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Widespread catastrophe – famine – at least 14,000,000 deaths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http://upload.wikimedia.org/wikipedia/en/e/e6/Yi_Gang_Wei_Gang_Quan_Mian_Yue_J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467225"/>
            <a:ext cx="3333750" cy="23907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5532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Propaganda Poster for the Great Leap Forward</a:t>
            </a:r>
            <a:endParaRPr lang="en-US" sz="1400" i="1" dirty="0"/>
          </a:p>
        </p:txBody>
      </p:sp>
      <p:pic>
        <p:nvPicPr>
          <p:cNvPr id="35842" name="Picture 2" descr="http://upload.wikimedia.org/wikipedia/commons/thumb/f/fa/Flag_of_the_People%27s_Republic_of_China.svg/175px-Flag_of_the_People%27s_Republic_of_China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029200"/>
            <a:ext cx="1666875" cy="111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Russia (Soviet Union)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Growing split between USSR and China</a:t>
            </a:r>
          </a:p>
          <a:p>
            <a:pPr lvl="2"/>
            <a:r>
              <a:rPr lang="en-US" dirty="0" smtClean="0"/>
              <a:t>“Peaceful coexistence” policy of USSR viewed as surrender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1960 – end of Soviet economic aid</a:t>
            </a:r>
          </a:p>
          <a:p>
            <a:r>
              <a:rPr lang="en-US" dirty="0" smtClean="0"/>
              <a:t>Tibet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Seized in 1962</a:t>
            </a:r>
          </a:p>
          <a:p>
            <a:r>
              <a:rPr lang="en-US" dirty="0" smtClean="0"/>
              <a:t>Korea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Aided North Korea in the Korean War (1950-1953)</a:t>
            </a:r>
          </a:p>
          <a:p>
            <a:r>
              <a:rPr lang="en-US" dirty="0" smtClean="0"/>
              <a:t>Vietnam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Supported North Vietnam and aided Viet Cong during Vietnam War (1959-1975)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http://upload.wikimedia.org/wikipedia/commons/thumb/f/fa/Flag_of_the_People%27s_Republic_of_China.svg/175px-Flag_of_the_People%27s_Republic_of_Chin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228600"/>
            <a:ext cx="1666875" cy="111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Cold War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Economic aid to Africa, Asia, and Latin America</a:t>
            </a:r>
          </a:p>
          <a:p>
            <a:r>
              <a:rPr lang="en-US" dirty="0" smtClean="0"/>
              <a:t>“Atomic Club” (1964)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Fifth overall, and first non-white, country to develop nuclear weapons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/>
              <a:t>United Nations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One of five permanent members of U.N. Security Council (1971, replacing Taiwan)</a:t>
            </a:r>
          </a:p>
          <a:p>
            <a:r>
              <a:rPr lang="en-US" dirty="0" smtClean="0"/>
              <a:t>Relations with United States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1972 – U.S. President Richard Nixon opened diplomatic relations with China</a:t>
            </a:r>
          </a:p>
        </p:txBody>
      </p:sp>
      <p:pic>
        <p:nvPicPr>
          <p:cNvPr id="4" name="Picture 2" descr="http://upload.wikimedia.org/wikipedia/commons/thumb/f/fa/Flag_of_the_People%27s_Republic_of_China.svg/175px-Flag_of_the_People%27s_Republic_of_Chin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1666875" cy="111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8686800" cy="1399032"/>
          </a:xfrm>
        </p:spPr>
        <p:txBody>
          <a:bodyPr>
            <a:normAutofit/>
          </a:bodyPr>
          <a:lstStyle/>
          <a:p>
            <a:r>
              <a:rPr lang="en-US" dirty="0" smtClean="0"/>
              <a:t>Fall of the Qing (Manchu)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2808"/>
            <a:ext cx="67056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Empress Dowager </a:t>
            </a:r>
            <a:r>
              <a:rPr lang="en-US" dirty="0" err="1" smtClean="0"/>
              <a:t>Cixi</a:t>
            </a:r>
            <a:r>
              <a:rPr lang="en-US" dirty="0" smtClean="0"/>
              <a:t> (1835-1908)</a:t>
            </a:r>
          </a:p>
          <a:p>
            <a:pPr lvl="1"/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De facto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Chinese monarch (1861-1908)</a:t>
            </a:r>
          </a:p>
          <a:p>
            <a:pPr lvl="1"/>
            <a:r>
              <a:rPr lang="en-US" dirty="0" smtClean="0"/>
              <a:t>“Make me unhappy for a day and I will make you unhappy for a lifetime.”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Conservative and anti-foreign</a:t>
            </a:r>
          </a:p>
          <a:p>
            <a:pPr lvl="1"/>
            <a:r>
              <a:rPr lang="en-US" dirty="0" smtClean="0"/>
              <a:t>Blamed by many Chinese for foreign imperialist power in China</a:t>
            </a:r>
          </a:p>
        </p:txBody>
      </p:sp>
      <p:pic>
        <p:nvPicPr>
          <p:cNvPr id="21506" name="Picture 2" descr="http://upload.wikimedia.org/wikipedia/commons/1/17/The_Qing_Dynasty_Cixi_Imperial_Dowager_Empress_of_China_On_Throne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971800"/>
            <a:ext cx="2087848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Mao’s Little Red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943600" cy="5638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Chinese Communist Party is the core of the Chinese revolution, and its principles are based on Marxism-Leninism. Party criticism should be carried out within the Party.</a:t>
            </a:r>
          </a:p>
          <a:p>
            <a:endParaRPr lang="en-US" dirty="0" smtClean="0"/>
          </a:p>
          <a:p>
            <a:r>
              <a:rPr lang="en-US" dirty="0" smtClean="0"/>
              <a:t>The revolution, and the recognition of class and class struggle, are necessary for peasants and the Chinese people to overcome both domestic and foreign enemy elements. This is not a simple, clean, or quick struggle.</a:t>
            </a:r>
          </a:p>
          <a:p>
            <a:endParaRPr lang="en-US" dirty="0" smtClean="0"/>
          </a:p>
          <a:p>
            <a:r>
              <a:rPr lang="en-US" dirty="0" smtClean="0"/>
              <a:t>War is a continuation of politics, and there are at least two types: just (progressive) and unjust wars, which only serve bourgeois interests. While no one likes war, we must remain ready to wage just wars against imperialist agitations.</a:t>
            </a:r>
          </a:p>
          <a:p>
            <a:endParaRPr lang="en-US" dirty="0" smtClean="0"/>
          </a:p>
        </p:txBody>
      </p:sp>
      <p:pic>
        <p:nvPicPr>
          <p:cNvPr id="32770" name="Picture 2" descr="File:Mao bo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981200"/>
            <a:ext cx="254569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Mao’s Little Red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943600" cy="5638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Fighting is unpleasant, and the people of China would prefer not to do it at all. At the same time, they stand ready to wage a just struggle of self-preservation against reactionary elements, both foreign and domestic.</a:t>
            </a:r>
          </a:p>
          <a:p>
            <a:endParaRPr lang="en-US" dirty="0" smtClean="0"/>
          </a:p>
          <a:p>
            <a:r>
              <a:rPr lang="en-US" dirty="0" smtClean="0"/>
              <a:t>China's road to modernization will be built on the principles of diligence and frugality. Nor will it be legitimate to relax if, 50 years later, modernization is realized on a mass scale.</a:t>
            </a:r>
          </a:p>
          <a:p>
            <a:endParaRPr lang="en-US" dirty="0" smtClean="0"/>
          </a:p>
          <a:p>
            <a:r>
              <a:rPr lang="en-US" dirty="0" smtClean="0"/>
              <a:t>A communist must be selfless, with the interests of the masses at heart. He must also possess a largeness of mind, as well as a practical, far-sighted mindset.</a:t>
            </a:r>
          </a:p>
          <a:p>
            <a:endParaRPr lang="en-US" dirty="0" smtClean="0"/>
          </a:p>
          <a:p>
            <a:r>
              <a:rPr lang="en-US" dirty="0" smtClean="0"/>
              <a:t>Women represent a great productive force in China, and equality among the sexes is one of the goals of communism. The multiple burdens which women must shoulder are to be eased.</a:t>
            </a:r>
            <a:endParaRPr lang="en-US" dirty="0"/>
          </a:p>
        </p:txBody>
      </p:sp>
      <p:pic>
        <p:nvPicPr>
          <p:cNvPr id="32770" name="Picture 2" descr="File:Mao 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981200"/>
            <a:ext cx="254569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Cultural Revolution (1966-1969)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3340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“Great Proletarian Cultural Revolution”</a:t>
            </a:r>
          </a:p>
          <a:p>
            <a:pPr lvl="1"/>
            <a:r>
              <a:rPr lang="en-US" dirty="0" smtClean="0"/>
              <a:t>Effort to revive interest in Mao’s ideas (and for Mao to regain power) after the failed Great Leap Forward</a:t>
            </a:r>
          </a:p>
          <a:p>
            <a:pPr lvl="1"/>
            <a:r>
              <a:rPr lang="en-US" dirty="0" smtClean="0"/>
              <a:t>Mao claimed that reactionary bourgeoisie elements were taking over the party</a:t>
            </a:r>
          </a:p>
          <a:p>
            <a:pPr lvl="1"/>
            <a:r>
              <a:rPr lang="en-US" dirty="0" smtClean="0"/>
              <a:t>Call for youths to engage in post-revolutionary class warfare</a:t>
            </a:r>
          </a:p>
          <a:p>
            <a:pPr lvl="1"/>
            <a:r>
              <a:rPr lang="en-US" dirty="0" smtClean="0"/>
              <a:t>Red Guards (consisting of young people) marched throughout China</a:t>
            </a:r>
          </a:p>
          <a:p>
            <a:pPr lvl="1"/>
            <a:r>
              <a:rPr lang="en-US" dirty="0" smtClean="0"/>
              <a:t>Older alleged reactionaries removed from positions of power</a:t>
            </a:r>
            <a:endParaRPr lang="en-US" dirty="0"/>
          </a:p>
        </p:txBody>
      </p:sp>
      <p:pic>
        <p:nvPicPr>
          <p:cNvPr id="38914" name="Picture 2" descr="File:Destroy old wor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4050" y="1676400"/>
            <a:ext cx="34099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China after Chairman Mao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9530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Mao died in September, 1976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“Gang of Four”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Failed at a coup d’état in October, 1976</a:t>
            </a:r>
          </a:p>
          <a:p>
            <a:r>
              <a:rPr lang="en-US" dirty="0" smtClean="0"/>
              <a:t>China continued to industrialize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One-Child Policy adopted – 1979</a:t>
            </a:r>
          </a:p>
          <a:p>
            <a:r>
              <a:rPr lang="en-US" dirty="0" smtClean="0"/>
              <a:t>Tiananmen Square Massacre – 1989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Today – issues include: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Balancing limited capitalism with communist ideals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nvironmental pollution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Unequal male-to-female ratios resulting from One-Child Policy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of Tibet   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62" name="Picture 2" descr="File:People's Republic of China (no claimed territories)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295400"/>
            <a:ext cx="3657599" cy="3657600"/>
          </a:xfrm>
          <a:prstGeom prst="rect">
            <a:avLst/>
          </a:prstGeom>
          <a:noFill/>
        </p:spPr>
      </p:pic>
      <p:pic>
        <p:nvPicPr>
          <p:cNvPr id="7" name="Picture 2" descr="http://upload.wikimedia.org/wikipedia/commons/thumb/f/fa/Flag_of_the_People%27s_Republic_of_China.svg/175px-Flag_of_the_People%27s_Republic_of_China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5410200"/>
            <a:ext cx="1666875" cy="111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group led the Republican Revolution of 1912?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common enemy united the Nationalists and Communists?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 led the Communist Revolution?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Describe the Great Leap Forward.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the Cultural Revolution.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issues face China today?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 descr="http://upload.wikimedia.org/wikipedia/commons/thumb/f/fa/Flag_of_the_People%27s_Republic_of_China.svg/175px-Flag_of_the_People%27s_Republic_of_Chin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1666875" cy="1114425"/>
          </a:xfrm>
          <a:prstGeom prst="rect">
            <a:avLst/>
          </a:prstGeom>
          <a:noFill/>
        </p:spPr>
      </p:pic>
      <p:pic>
        <p:nvPicPr>
          <p:cNvPr id="5" name="Picture 2" descr="http://upload.wikimedia.org/wikipedia/commons/thumb/f/fa/Flag_of_the_People%27s_Republic_of_China.svg/175px-Flag_of_the_People%27s_Republic_of_Chin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228600"/>
            <a:ext cx="1666875" cy="111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8610600" cy="1399032"/>
          </a:xfrm>
        </p:spPr>
        <p:txBody>
          <a:bodyPr>
            <a:normAutofit/>
          </a:bodyPr>
          <a:lstStyle/>
          <a:p>
            <a:r>
              <a:rPr lang="en-US" dirty="0" smtClean="0"/>
              <a:t>Fall of the Qing (Manchu)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2808"/>
            <a:ext cx="5867400" cy="497519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Emperor </a:t>
            </a:r>
            <a:r>
              <a:rPr lang="en-US" dirty="0" err="1" smtClean="0"/>
              <a:t>Puyi</a:t>
            </a:r>
            <a:r>
              <a:rPr lang="en-US" dirty="0" smtClean="0"/>
              <a:t> – the “Last Emperor”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Lived 1906-1967</a:t>
            </a:r>
          </a:p>
          <a:p>
            <a:pPr lvl="1"/>
            <a:r>
              <a:rPr lang="en-US" dirty="0" smtClean="0"/>
              <a:t>Ruled China 1908-1912, and as a puppet for 12 days in 1917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Puppet emperor of Manchukuo (Japanese-ruled Manchuria), 1932-1945</a:t>
            </a:r>
          </a:p>
          <a:p>
            <a:pPr lvl="1"/>
            <a:r>
              <a:rPr lang="en-US" dirty="0" smtClean="0"/>
              <a:t>Spent ten years in a Soviet prison after WWII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Lived a quiet life as a regular citizen in communist China</a:t>
            </a:r>
          </a:p>
          <a:p>
            <a:pPr lvl="1"/>
            <a:r>
              <a:rPr lang="en-US" dirty="0" smtClean="0"/>
              <a:t>Died of disease during the Cultural Revolution (1967)</a:t>
            </a:r>
          </a:p>
          <a:p>
            <a:endParaRPr lang="en-US" dirty="0"/>
          </a:p>
        </p:txBody>
      </p:sp>
      <p:pic>
        <p:nvPicPr>
          <p:cNvPr id="10242" name="Picture 2" descr="File:1922 Pu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514600"/>
            <a:ext cx="2845478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8686800" cy="1399032"/>
          </a:xfrm>
        </p:spPr>
        <p:txBody>
          <a:bodyPr/>
          <a:lstStyle/>
          <a:p>
            <a:r>
              <a:rPr lang="en-US" dirty="0" smtClean="0"/>
              <a:t>Republican </a:t>
            </a:r>
            <a:r>
              <a:rPr lang="en-US" dirty="0" smtClean="0"/>
              <a:t>Revolution (1912)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5410200" cy="4321208"/>
          </a:xfrm>
        </p:spPr>
        <p:txBody>
          <a:bodyPr/>
          <a:lstStyle/>
          <a:p>
            <a:r>
              <a:rPr lang="en-US" dirty="0" smtClean="0"/>
              <a:t>Sun </a:t>
            </a:r>
            <a:r>
              <a:rPr lang="en-US" dirty="0" err="1" smtClean="0"/>
              <a:t>Yat-sen</a:t>
            </a:r>
            <a:r>
              <a:rPr lang="en-US" dirty="0" smtClean="0"/>
              <a:t> (Sun </a:t>
            </a:r>
            <a:r>
              <a:rPr lang="en-US" dirty="0" err="1" smtClean="0"/>
              <a:t>Yixian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Founded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Kuomintang (KMT)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Nationalist party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Overthrew Manchu (Qing) dynasty</a:t>
            </a: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Established a republic</a:t>
            </a: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President of Chinese Republic who succeeded him – Yuan Shih-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k’ai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9218" name="Picture 2" descr="Sun Yat-s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057400"/>
            <a:ext cx="3307717" cy="4572000"/>
          </a:xfrm>
          <a:prstGeom prst="rect">
            <a:avLst/>
          </a:prstGeom>
          <a:noFill/>
        </p:spPr>
      </p:pic>
      <p:pic>
        <p:nvPicPr>
          <p:cNvPr id="9220" name="Picture 4" descr="&quot;Blue Sky with a White Sun&quot;, the party emblem of the Kuomint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5852160"/>
            <a:ext cx="914399" cy="914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76400" y="6477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Kuomintang symbol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8686800" cy="1399032"/>
          </a:xfrm>
        </p:spPr>
        <p:txBody>
          <a:bodyPr>
            <a:normAutofit/>
          </a:bodyPr>
          <a:lstStyle/>
          <a:p>
            <a:r>
              <a:rPr lang="en-US" dirty="0" smtClean="0"/>
              <a:t>Republic of China: 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Disunity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Local warlords fought Kuomintang for control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Wars raged between 1912 and 1928</a:t>
            </a:r>
          </a:p>
          <a:p>
            <a:r>
              <a:rPr lang="en-US" dirty="0" smtClean="0"/>
              <a:t>Foreign imperialists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Americans, Europeans, and Japanese</a:t>
            </a:r>
          </a:p>
          <a:p>
            <a:r>
              <a:rPr lang="en-US" dirty="0" smtClean="0"/>
              <a:t>Poor transportation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1914 – only 6,000 miles of railroad track</a:t>
            </a:r>
          </a:p>
          <a:p>
            <a:pPr lvl="2"/>
            <a:r>
              <a:rPr lang="en-US" dirty="0" smtClean="0"/>
              <a:t>225,000 miles in the smaller United States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Few decent roads</a:t>
            </a:r>
          </a:p>
          <a:p>
            <a:endParaRPr lang="en-US" dirty="0"/>
          </a:p>
        </p:txBody>
      </p:sp>
      <p:pic>
        <p:nvPicPr>
          <p:cNvPr id="2050" name="Picture 2" descr="C:\Documents and Settings\HP_Administrator\Local Settings\Temporary Internet Files\Content.IE5\TS29IT8V\MCj0404707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5675" y="5270500"/>
            <a:ext cx="1838325" cy="158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8686800" cy="1399032"/>
          </a:xfrm>
        </p:spPr>
        <p:txBody>
          <a:bodyPr/>
          <a:lstStyle/>
          <a:p>
            <a:r>
              <a:rPr lang="en-US" dirty="0" smtClean="0"/>
              <a:t>Foreign Imperialists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Twenty-One Demands (1915)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Japan attempted to make China a Japanese protectorate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Action condemned and stopped by other leading world powers</a:t>
            </a:r>
          </a:p>
          <a:p>
            <a:r>
              <a:rPr lang="en-US" dirty="0" smtClean="0"/>
              <a:t>World War I and the Treaty of Versailles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China attempted to abolish concessions and extraterritoriality</a:t>
            </a:r>
          </a:p>
          <a:p>
            <a:pPr lvl="2"/>
            <a:r>
              <a:rPr lang="en-US" dirty="0" smtClean="0"/>
              <a:t>Attempt failed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China did not sign the Treaty of Versailles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Japan gained mandate over most of Germany’s Asian possessions and rights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 descr="C:\Documents and Settings\HP_Administrator\Local Settings\Temporary Internet Files\Content.IE5\TF3ANGHO\MPj039970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04800"/>
            <a:ext cx="1462683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8610600" cy="1399032"/>
          </a:xfrm>
        </p:spPr>
        <p:txBody>
          <a:bodyPr>
            <a:normAutofit/>
          </a:bodyPr>
          <a:lstStyle/>
          <a:p>
            <a:r>
              <a:rPr lang="en-US" i="1" dirty="0" smtClean="0"/>
              <a:t>Three Principles of the People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>
            <a:normAutofit/>
          </a:bodyPr>
          <a:lstStyle/>
          <a:p>
            <a:r>
              <a:rPr lang="en-US" dirty="0" smtClean="0"/>
              <a:t>Book published by Sun </a:t>
            </a:r>
            <a:r>
              <a:rPr lang="en-US" dirty="0" err="1" smtClean="0"/>
              <a:t>Yat-sen</a:t>
            </a:r>
            <a:r>
              <a:rPr lang="en-US" dirty="0" smtClean="0"/>
              <a:t> before his death in 1925</a:t>
            </a:r>
          </a:p>
          <a:p>
            <a:pPr marL="953262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Principle of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Mínquán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36726" lvl="2" indent="-514350"/>
            <a:r>
              <a:rPr lang="en-US" dirty="0" smtClean="0"/>
              <a:t>Democracy – the people are sovereign</a:t>
            </a:r>
          </a:p>
          <a:p>
            <a:pPr marL="953262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Principle of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Mínzú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36726" lvl="2" indent="-514350"/>
            <a:r>
              <a:rPr lang="en-US" dirty="0" smtClean="0"/>
              <a:t>Nationalism – an end to foreign imperialism</a:t>
            </a:r>
          </a:p>
          <a:p>
            <a:pPr marL="953262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Principle of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Mínshēng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36726" lvl="2" indent="-514350"/>
            <a:r>
              <a:rPr lang="en-US" dirty="0" smtClean="0"/>
              <a:t>Livelihood – economic development, industrialization, land reform, and social welfare – elements of progressivism and socialism</a:t>
            </a:r>
            <a:endParaRPr lang="en-US" dirty="0"/>
          </a:p>
        </p:txBody>
      </p:sp>
      <p:pic>
        <p:nvPicPr>
          <p:cNvPr id="4098" name="Picture 2" descr="C:\Documents and Settings\HP_Administrator\Local Settings\Temporary Internet Files\Content.IE5\6CJWCZQH\MPj0164241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2514600"/>
            <a:ext cx="1155192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8610600" cy="1399032"/>
          </a:xfrm>
        </p:spPr>
        <p:txBody>
          <a:bodyPr/>
          <a:lstStyle/>
          <a:p>
            <a:r>
              <a:rPr lang="en-US" dirty="0" smtClean="0"/>
              <a:t>Growth of Communism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Sun </a:t>
            </a:r>
            <a:r>
              <a:rPr lang="en-US" dirty="0" err="1" smtClean="0"/>
              <a:t>Yat-sen</a:t>
            </a:r>
            <a:r>
              <a:rPr lang="en-US" dirty="0" smtClean="0"/>
              <a:t> appealed for Russian (Soviet) aid following the Versailles Conference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1921-1925 – China received advisors, arms,  communist propaganda, and loans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Russia revoked its imperialist rights in China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338" name="Picture 2" descr="File:Flag of the Republic of China 1912-1928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800600"/>
            <a:ext cx="2744915" cy="182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43600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Chinese flag, 1912-1928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8686800" cy="1399032"/>
          </a:xfrm>
        </p:spPr>
        <p:txBody>
          <a:bodyPr/>
          <a:lstStyle/>
          <a:p>
            <a:r>
              <a:rPr lang="en-US" dirty="0" smtClean="0"/>
              <a:t>The Kuomintang </a:t>
            </a:r>
            <a:r>
              <a:rPr lang="en-US" dirty="0" smtClean="0"/>
              <a:t>(KMT) is </a:t>
            </a:r>
            <a:r>
              <a:rPr lang="en-US" dirty="0" smtClean="0"/>
              <a:t>Split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wing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Business people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Politicians</a:t>
            </a:r>
          </a:p>
          <a:p>
            <a:r>
              <a:rPr lang="en-US" dirty="0" smtClean="0"/>
              <a:t>Left wing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Communists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Intellectuals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Radicals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Students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362" name="Picture 2" descr="File:Naval Jack of the Republic of China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743200"/>
            <a:ext cx="4572000" cy="3046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</TotalTime>
  <Words>1445</Words>
  <Application>Microsoft Office PowerPoint</Application>
  <PresentationFormat>On-screen Show (4:3)</PresentationFormat>
  <Paragraphs>192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Revolution in China</vt:lpstr>
      <vt:lpstr>Fall of the Qing (Manchu) Dynasty</vt:lpstr>
      <vt:lpstr>Fall of the Qing (Manchu) Dynasty</vt:lpstr>
      <vt:lpstr>Republican Revolution (1912)</vt:lpstr>
      <vt:lpstr>Republic of China: Weaknesses</vt:lpstr>
      <vt:lpstr>Foreign Imperialists</vt:lpstr>
      <vt:lpstr>Three Principles of the People</vt:lpstr>
      <vt:lpstr>Growth of Communism</vt:lpstr>
      <vt:lpstr>The Kuomintang (KMT) is Split</vt:lpstr>
      <vt:lpstr>Nationalist Revolution</vt:lpstr>
      <vt:lpstr>Civil War in China</vt:lpstr>
      <vt:lpstr>Japanese Aggression</vt:lpstr>
      <vt:lpstr>World War II</vt:lpstr>
      <vt:lpstr>Communists in Control – 1949</vt:lpstr>
      <vt:lpstr>Geographical Changes</vt:lpstr>
      <vt:lpstr>Political Changes under Mao</vt:lpstr>
      <vt:lpstr>Economic Changes under Mao</vt:lpstr>
      <vt:lpstr>Foreign Relations</vt:lpstr>
      <vt:lpstr>Foreign Relations</vt:lpstr>
      <vt:lpstr>Mao’s Little Red Book</vt:lpstr>
      <vt:lpstr>Mao’s Little Red Book</vt:lpstr>
      <vt:lpstr>Cultural Revolution (1966-1969)</vt:lpstr>
      <vt:lpstr>China after Chairman Mao</vt:lpstr>
      <vt:lpstr>Review Questions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 in China PowerPoint Presentation in PPT Format</dc:title>
  <dc:subject>World History - Global Studies</dc:subject>
  <dc:creator>Student Handouts, Inc.</dc:creator>
  <cp:keywords>Nationalism/Nationalist, Communism, Imperialism, China, Sun Yat-sen, Mao Zedong, Puyi, Deng Xiaopeng</cp:keywords>
  <cp:lastModifiedBy>HP Authorized Customer</cp:lastModifiedBy>
  <cp:revision>58</cp:revision>
  <dcterms:created xsi:type="dcterms:W3CDTF">2009-04-08T01:36:32Z</dcterms:created>
  <dcterms:modified xsi:type="dcterms:W3CDTF">2009-04-08T18:04:36Z</dcterms:modified>
</cp:coreProperties>
</file>