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7" r:id="rId5"/>
    <p:sldId id="266" r:id="rId6"/>
    <p:sldId id="265" r:id="rId7"/>
    <p:sldId id="264" r:id="rId8"/>
    <p:sldId id="263" r:id="rId9"/>
    <p:sldId id="262" r:id="rId10"/>
    <p:sldId id="261" r:id="rId11"/>
    <p:sldId id="260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84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1B00-2591-4A18-B9CF-C5E1E6E18A7A}" type="datetimeFigureOut">
              <a:rPr lang="en-US" smtClean="0"/>
              <a:t>4/6/2009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5C15-F889-4EE4-BEA7-4009A886C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1B00-2591-4A18-B9CF-C5E1E6E18A7A}" type="datetimeFigureOut">
              <a:rPr lang="en-US" smtClean="0"/>
              <a:t>4/6/2009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5C15-F889-4EE4-BEA7-4009A886C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1B00-2591-4A18-B9CF-C5E1E6E18A7A}" type="datetimeFigureOut">
              <a:rPr lang="en-US" smtClean="0"/>
              <a:t>4/6/2009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5C15-F889-4EE4-BEA7-4009A886C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1B00-2591-4A18-B9CF-C5E1E6E18A7A}" type="datetimeFigureOut">
              <a:rPr lang="en-US" smtClean="0"/>
              <a:t>4/6/2009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5C15-F889-4EE4-BEA7-4009A886C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1B00-2591-4A18-B9CF-C5E1E6E18A7A}" type="datetimeFigureOut">
              <a:rPr lang="en-US" smtClean="0"/>
              <a:t>4/6/2009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5C15-F889-4EE4-BEA7-4009A886C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1B00-2591-4A18-B9CF-C5E1E6E18A7A}" type="datetimeFigureOut">
              <a:rPr lang="en-US" smtClean="0"/>
              <a:t>4/6/2009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5C15-F889-4EE4-BEA7-4009A886C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1B00-2591-4A18-B9CF-C5E1E6E18A7A}" type="datetimeFigureOut">
              <a:rPr lang="en-US" smtClean="0"/>
              <a:t>4/6/2009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5C15-F889-4EE4-BEA7-4009A886C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1B00-2591-4A18-B9CF-C5E1E6E18A7A}" type="datetimeFigureOut">
              <a:rPr lang="en-US" smtClean="0"/>
              <a:t>4/6/2009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5C15-F889-4EE4-BEA7-4009A886C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1B00-2591-4A18-B9CF-C5E1E6E18A7A}" type="datetimeFigureOut">
              <a:rPr lang="en-US" smtClean="0"/>
              <a:t>4/6/2009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5C15-F889-4EE4-BEA7-4009A886C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1B00-2591-4A18-B9CF-C5E1E6E18A7A}" type="datetimeFigureOut">
              <a:rPr lang="en-US" smtClean="0"/>
              <a:t>4/6/2009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5C15-F889-4EE4-BEA7-4009A886C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1B00-2591-4A18-B9CF-C5E1E6E18A7A}" type="datetimeFigureOut">
              <a:rPr lang="en-US" smtClean="0"/>
              <a:t>4/6/2009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5C15-F889-4EE4-BEA7-4009A886C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A1B00-2591-4A18-B9CF-C5E1E6E18A7A}" type="datetimeFigureOut">
              <a:rPr lang="en-US" smtClean="0"/>
              <a:t>4/6/2009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55C15-F889-4EE4-BEA7-4009A886C43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8534400" cy="2076450"/>
          </a:xfrm>
        </p:spPr>
        <p:txBody>
          <a:bodyPr>
            <a:noAutofit/>
          </a:bodyPr>
          <a:lstStyle/>
          <a:p>
            <a:r>
              <a:rPr lang="en-US" sz="7200" dirty="0" smtClean="0"/>
              <a:t>The Collapse of </a:t>
            </a:r>
            <a:br>
              <a:rPr lang="en-US" sz="7200" dirty="0" smtClean="0"/>
            </a:br>
            <a:r>
              <a:rPr lang="en-US" sz="7200" dirty="0" smtClean="0"/>
              <a:t>Imperialism in Africa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6248400"/>
            <a:ext cx="8686800" cy="381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© Student Handouts, Inc.                                      www.studenthandouts.com</a:t>
            </a:r>
            <a:endParaRPr lang="en-US" dirty="0"/>
          </a:p>
        </p:txBody>
      </p:sp>
      <p:pic>
        <p:nvPicPr>
          <p:cNvPr id="1026" name="Picture 2" descr="C:\Documents and Settings\HP_Administrator\Local Settings\Temporary Internet Files\Content.IE5\TS29IT8V\MCj0438062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895600"/>
            <a:ext cx="27432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7391400" cy="1143000"/>
          </a:xfrm>
        </p:spPr>
        <p:txBody>
          <a:bodyPr/>
          <a:lstStyle/>
          <a:p>
            <a:r>
              <a:rPr lang="en-US" dirty="0" smtClean="0"/>
              <a:t>FORMER ITALIAN POSSESSIONS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8458200" cy="4419600"/>
          </a:xfrm>
        </p:spPr>
        <p:txBody>
          <a:bodyPr>
            <a:normAutofit/>
          </a:bodyPr>
          <a:lstStyle/>
          <a:p>
            <a:r>
              <a:rPr lang="en-US" b="1" dirty="0" smtClean="0"/>
              <a:t>Ethiopia</a:t>
            </a:r>
          </a:p>
          <a:p>
            <a:pPr lvl="1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Independent during World War II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Libya</a:t>
            </a:r>
          </a:p>
          <a:p>
            <a:pPr lvl="1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Independent in 1951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Italian Somaliland</a:t>
            </a:r>
          </a:p>
          <a:p>
            <a:pPr lvl="1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Joined British Somaliland in 1960 as Somalia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050" name="Picture 2" descr="C:\Documents and Settings\HP_Administrator\Local Settings\Temporary Internet Files\Content.IE5\KCMO3X1V\MCj040758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27200" cy="1924050"/>
          </a:xfrm>
          <a:prstGeom prst="rect">
            <a:avLst/>
          </a:prstGeom>
          <a:noFill/>
        </p:spPr>
      </p:pic>
      <p:pic>
        <p:nvPicPr>
          <p:cNvPr id="10242" name="Picture 2" descr="Flag of Ethiop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2514600"/>
            <a:ext cx="1190625" cy="600076"/>
          </a:xfrm>
          <a:prstGeom prst="rect">
            <a:avLst/>
          </a:prstGeom>
          <a:noFill/>
        </p:spPr>
      </p:pic>
      <p:pic>
        <p:nvPicPr>
          <p:cNvPr id="10244" name="Picture 4" descr="Flag of Liby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4114800"/>
            <a:ext cx="1190625" cy="600076"/>
          </a:xfrm>
          <a:prstGeom prst="rect">
            <a:avLst/>
          </a:prstGeom>
          <a:noFill/>
        </p:spPr>
      </p:pic>
      <p:pic>
        <p:nvPicPr>
          <p:cNvPr id="10246" name="Picture 6" descr="Flag of Somali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72400" y="5486400"/>
            <a:ext cx="1190625" cy="790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7391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FORMER PORTUGUESE POSSESSIONS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743200"/>
            <a:ext cx="6705600" cy="3687763"/>
          </a:xfrm>
        </p:spPr>
        <p:txBody>
          <a:bodyPr/>
          <a:lstStyle/>
          <a:p>
            <a:r>
              <a:rPr lang="en-US" b="1" dirty="0" smtClean="0"/>
              <a:t>Angola</a:t>
            </a:r>
          </a:p>
          <a:p>
            <a:pPr lvl="1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Independent in 1975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Mozambique</a:t>
            </a:r>
          </a:p>
          <a:p>
            <a:pPr lvl="1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Independent in 1975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050" name="Picture 2" descr="C:\Documents and Settings\HP_Administrator\Local Settings\Temporary Internet Files\Content.IE5\KCMO3X1V\MCj040758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27200" cy="1924050"/>
          </a:xfrm>
          <a:prstGeom prst="rect">
            <a:avLst/>
          </a:prstGeom>
          <a:noFill/>
        </p:spPr>
      </p:pic>
      <p:pic>
        <p:nvPicPr>
          <p:cNvPr id="11266" name="Picture 2" descr="Flag of Mozambiqu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4495800"/>
            <a:ext cx="1190625" cy="790576"/>
          </a:xfrm>
          <a:prstGeom prst="rect">
            <a:avLst/>
          </a:prstGeom>
          <a:noFill/>
        </p:spPr>
      </p:pic>
      <p:pic>
        <p:nvPicPr>
          <p:cNvPr id="11268" name="Picture 4" descr="Flag of Angol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2895600"/>
            <a:ext cx="1190625" cy="790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7391400" cy="1143000"/>
          </a:xfrm>
        </p:spPr>
        <p:txBody>
          <a:bodyPr/>
          <a:lstStyle/>
          <a:p>
            <a:r>
              <a:rPr lang="en-US" dirty="0" smtClean="0"/>
              <a:t>REVIEW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What were some of the reasons why Africans resented European imperialism?</a:t>
            </a:r>
          </a:p>
          <a:p>
            <a:endParaRPr lang="en-US" dirty="0" smtClean="0"/>
          </a:p>
          <a:p>
            <a:r>
              <a:rPr lang="en-US" dirty="0" smtClean="0"/>
              <a:t>During what time period did the majority of African nations gain their independence?</a:t>
            </a:r>
          </a:p>
          <a:p>
            <a:endParaRPr lang="en-US" dirty="0" smtClean="0"/>
          </a:p>
          <a:p>
            <a:r>
              <a:rPr lang="en-US" dirty="0" smtClean="0"/>
              <a:t>What international organizations were formed following decolonization in Africa?  </a:t>
            </a:r>
            <a:endParaRPr lang="en-US" dirty="0"/>
          </a:p>
        </p:txBody>
      </p:sp>
      <p:pic>
        <p:nvPicPr>
          <p:cNvPr id="2050" name="Picture 2" descr="C:\Documents and Settings\HP_Administrator\Local Settings\Temporary Internet Files\Content.IE5\KCMO3X1V\MCj040758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27200" cy="1924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7391400" cy="1143000"/>
          </a:xfrm>
        </p:spPr>
        <p:txBody>
          <a:bodyPr/>
          <a:lstStyle/>
          <a:p>
            <a:r>
              <a:rPr lang="en-US" dirty="0" smtClean="0"/>
              <a:t>AFRICAN NATIONALISM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8229600" cy="4038600"/>
          </a:xfrm>
        </p:spPr>
        <p:txBody>
          <a:bodyPr/>
          <a:lstStyle/>
          <a:p>
            <a:r>
              <a:rPr lang="en-US" dirty="0" smtClean="0"/>
              <a:t>Movement took off following World War II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Africa under imperial rule</a:t>
            </a:r>
          </a:p>
          <a:p>
            <a:pPr lvl="1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Harsh treatment of African peoples</a:t>
            </a:r>
          </a:p>
          <a:p>
            <a:pPr lvl="1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Artificial borders</a:t>
            </a:r>
          </a:p>
          <a:p>
            <a:pPr lvl="2"/>
            <a:r>
              <a:rPr lang="en-US" dirty="0" smtClean="0"/>
              <a:t>Divided cultural groups</a:t>
            </a:r>
          </a:p>
          <a:p>
            <a:pPr lvl="2"/>
            <a:r>
              <a:rPr lang="en-US" dirty="0"/>
              <a:t>U</a:t>
            </a:r>
            <a:r>
              <a:rPr lang="en-US" dirty="0" smtClean="0"/>
              <a:t>nited long-standing enemies</a:t>
            </a:r>
            <a:endParaRPr lang="en-US" dirty="0"/>
          </a:p>
        </p:txBody>
      </p:sp>
      <p:pic>
        <p:nvPicPr>
          <p:cNvPr id="2050" name="Picture 2" descr="C:\Documents and Settings\HP_Administrator\Local Settings\Temporary Internet Files\Content.IE5\KCMO3X1V\MCj040758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27200" cy="1924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7391400" cy="1143000"/>
          </a:xfrm>
        </p:spPr>
        <p:txBody>
          <a:bodyPr/>
          <a:lstStyle/>
          <a:p>
            <a:r>
              <a:rPr lang="en-US" dirty="0" smtClean="0"/>
              <a:t>INDEPENDENCE MOVEMENTS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Imperialist nations diverted and weakened by World War II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Cold War – Soviet Union encouraged anti-colonial settlement</a:t>
            </a:r>
          </a:p>
          <a:p>
            <a:r>
              <a:rPr lang="en-US" dirty="0" smtClean="0"/>
              <a:t>Growing literacy and education among Africans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Africans had increased contacts with one another and with non-African world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050" name="Picture 2" descr="C:\Documents and Settings\HP_Administrator\Local Settings\Temporary Internet Files\Content.IE5\KCMO3X1V\MCj040758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27200" cy="1924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7391400" cy="1143000"/>
          </a:xfrm>
        </p:spPr>
        <p:txBody>
          <a:bodyPr/>
          <a:lstStyle/>
          <a:p>
            <a:r>
              <a:rPr lang="en-US" dirty="0" smtClean="0"/>
              <a:t>AFRICA’S NATURAL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r>
              <a:rPr lang="en-US" dirty="0" smtClean="0"/>
              <a:t>Majority of world’s diamonds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Vast oil reserves</a:t>
            </a:r>
          </a:p>
          <a:p>
            <a:r>
              <a:rPr lang="en-US" dirty="0" smtClean="0"/>
              <a:t>75% of world’s cobalt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25% of world’s copper</a:t>
            </a:r>
          </a:p>
          <a:p>
            <a:r>
              <a:rPr lang="en-US" dirty="0" smtClean="0"/>
              <a:t>50% of world’s gold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33% of world’s manganese and uranium</a:t>
            </a:r>
          </a:p>
          <a:p>
            <a:endParaRPr lang="en-US" dirty="0"/>
          </a:p>
        </p:txBody>
      </p:sp>
      <p:pic>
        <p:nvPicPr>
          <p:cNvPr id="2050" name="Picture 2" descr="C:\Documents and Settings\HP_Administrator\Local Settings\Temporary Internet Files\Content.IE5\KCMO3X1V\MCj040758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27200" cy="1924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7391400" cy="1143000"/>
          </a:xfrm>
        </p:spPr>
        <p:txBody>
          <a:bodyPr/>
          <a:lstStyle/>
          <a:p>
            <a:r>
              <a:rPr lang="en-US" dirty="0" smtClean="0"/>
              <a:t>OTHER AFRICAN EXPORTS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133600"/>
            <a:ext cx="6248400" cy="4343400"/>
          </a:xfrm>
        </p:spPr>
        <p:txBody>
          <a:bodyPr/>
          <a:lstStyle/>
          <a:p>
            <a:r>
              <a:rPr lang="en-US" dirty="0" smtClean="0"/>
              <a:t>Cocoa</a:t>
            </a:r>
          </a:p>
          <a:p>
            <a:r>
              <a:rPr lang="en-US" dirty="0" smtClean="0"/>
              <a:t>Coffee</a:t>
            </a:r>
          </a:p>
          <a:p>
            <a:r>
              <a:rPr lang="en-US" dirty="0" smtClean="0"/>
              <a:t>Cotton</a:t>
            </a:r>
          </a:p>
          <a:p>
            <a:r>
              <a:rPr lang="en-US" dirty="0" smtClean="0"/>
              <a:t>Lumber</a:t>
            </a:r>
          </a:p>
          <a:p>
            <a:r>
              <a:rPr lang="en-US" dirty="0" smtClean="0"/>
              <a:t>Palm products</a:t>
            </a:r>
          </a:p>
          <a:p>
            <a:r>
              <a:rPr lang="en-US" dirty="0" smtClean="0"/>
              <a:t>Peanuts</a:t>
            </a:r>
          </a:p>
          <a:p>
            <a:r>
              <a:rPr lang="en-US" dirty="0" smtClean="0"/>
              <a:t>Wine</a:t>
            </a:r>
            <a:endParaRPr lang="en-US" dirty="0"/>
          </a:p>
        </p:txBody>
      </p:sp>
      <p:pic>
        <p:nvPicPr>
          <p:cNvPr id="2050" name="Picture 2" descr="C:\Documents and Settings\HP_Administrator\Local Settings\Temporary Internet Files\Content.IE5\KCMO3X1V\MCj040758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27200" cy="1924050"/>
          </a:xfrm>
          <a:prstGeom prst="rect">
            <a:avLst/>
          </a:prstGeom>
          <a:noFill/>
        </p:spPr>
      </p:pic>
      <p:pic>
        <p:nvPicPr>
          <p:cNvPr id="3074" name="Picture 2" descr="C:\Documents and Settings\HP_Administrator\Local Settings\Temporary Internet Files\Content.IE5\KCMO3X1V\MCj0434977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3200400"/>
            <a:ext cx="1844675" cy="1597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7391400" cy="1143000"/>
          </a:xfrm>
        </p:spPr>
        <p:txBody>
          <a:bodyPr/>
          <a:lstStyle/>
          <a:p>
            <a:r>
              <a:rPr lang="en-US" dirty="0" smtClean="0"/>
              <a:t>FRENCH EMPIRE IN AFRICA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0"/>
            <a:ext cx="8686800" cy="4114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1945-1958 – French Union – organization of French colonial possessions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1956 – Morocco and Tunisia independent</a:t>
            </a:r>
          </a:p>
          <a:p>
            <a:r>
              <a:rPr lang="en-US" dirty="0" smtClean="0"/>
              <a:t>1958-1960 – French Community succeeded French Union – ended in 1960 with most French colonial possessions independent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1962 – Algeria independent</a:t>
            </a:r>
          </a:p>
          <a:p>
            <a:r>
              <a:rPr lang="en-US" dirty="0" smtClean="0"/>
              <a:t>Circa 115,000,000 French speakers in Africa (2009)</a:t>
            </a:r>
            <a:endParaRPr lang="en-US" dirty="0"/>
          </a:p>
        </p:txBody>
      </p:sp>
      <p:pic>
        <p:nvPicPr>
          <p:cNvPr id="2050" name="Picture 2" descr="C:\Documents and Settings\HP_Administrator\Local Settings\Temporary Internet Files\Content.IE5\KCMO3X1V\MCj040758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27200" cy="1924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3914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BRITISH EMPIRE IN AFRICA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2296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/>
                <a:gridCol w="167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Area/Country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Independence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Anglo-Egyptian</a:t>
                      </a:r>
                      <a:r>
                        <a:rPr lang="en-US" baseline="0" dirty="0" smtClean="0"/>
                        <a:t> Sudan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British Cameroon → split between Nigeria &amp; Republic of Cameroon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1961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Egypt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Gambia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Gold Coast → Ghana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1957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Kenya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1963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Nigeria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1957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Nyasaland → Malawi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1964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Sierra Leone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1961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Somaliland → joined Italian Somaliland as Republic of Somalia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Southern Rhodesia</a:t>
                      </a:r>
                      <a:r>
                        <a:rPr lang="en-US" sz="1800" baseline="0" dirty="0" smtClean="0"/>
                        <a:t> → independence under white minority rule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Tanganyika → joined Zanzibar as Tanzania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1964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Togoland → joined Ghana (independent in 1957)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1956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Uganda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1962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7391400" cy="1143000"/>
          </a:xfrm>
        </p:spPr>
        <p:txBody>
          <a:bodyPr/>
          <a:lstStyle/>
          <a:p>
            <a:r>
              <a:rPr lang="en-US" dirty="0" smtClean="0"/>
              <a:t>COMMONWEALTH OF 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British Commonwealth formed following the dismantling of the British empire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Today known as the Commonwealth of Nations</a:t>
            </a:r>
          </a:p>
          <a:p>
            <a:r>
              <a:rPr lang="en-US" dirty="0" smtClean="0"/>
              <a:t>Voluntary organization of 53 member states (as of 2009), including many in Africa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Organization works toward common goals</a:t>
            </a:r>
          </a:p>
          <a:p>
            <a:r>
              <a:rPr lang="en-US" dirty="0" smtClean="0"/>
              <a:t>Interests include economic development, education, and shared history</a:t>
            </a:r>
            <a:endParaRPr lang="en-US" dirty="0"/>
          </a:p>
        </p:txBody>
      </p:sp>
      <p:pic>
        <p:nvPicPr>
          <p:cNvPr id="2050" name="Picture 2" descr="C:\Documents and Settings\HP_Administrator\Local Settings\Temporary Internet Files\Content.IE5\KCMO3X1V\MCj040758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27200" cy="1924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7391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FORMER BELGIAN POSSESSIONS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8458200" cy="4343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1960 – Congo declared free by Belgium</a:t>
            </a:r>
          </a:p>
          <a:p>
            <a:pPr lvl="1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Democratic Republic of the Congo</a:t>
            </a:r>
          </a:p>
          <a:p>
            <a:pPr lvl="1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Province of Katanga attempted to secede – civil war</a:t>
            </a:r>
          </a:p>
          <a:p>
            <a:pPr lvl="1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United Nations troops kept peace for four years</a:t>
            </a:r>
          </a:p>
          <a:p>
            <a:pPr lvl="1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Former president of Katanga, 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Moise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Tshombe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became prime minister in 1964</a:t>
            </a:r>
          </a:p>
          <a:p>
            <a:r>
              <a:rPr lang="en-US" dirty="0" smtClean="0"/>
              <a:t>Burundi and Ruanda (Rwanda)</a:t>
            </a:r>
            <a:endParaRPr lang="en-US" dirty="0"/>
          </a:p>
          <a:p>
            <a:pPr lvl="1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Belgian mandate ended in 1962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050" name="Picture 2" descr="C:\Documents and Settings\HP_Administrator\Local Settings\Temporary Internet Files\Content.IE5\KCMO3X1V\MCj040758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27200" cy="1924050"/>
          </a:xfrm>
          <a:prstGeom prst="rect">
            <a:avLst/>
          </a:prstGeom>
          <a:noFill/>
        </p:spPr>
      </p:pic>
      <p:pic>
        <p:nvPicPr>
          <p:cNvPr id="9218" name="Picture 2" descr="Flag of the Democratic Republic of the Con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2209800"/>
            <a:ext cx="1190625" cy="895351"/>
          </a:xfrm>
          <a:prstGeom prst="rect">
            <a:avLst/>
          </a:prstGeom>
          <a:noFill/>
        </p:spPr>
      </p:pic>
      <p:pic>
        <p:nvPicPr>
          <p:cNvPr id="9220" name="Picture 4" descr="Flag of Burund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5562600"/>
            <a:ext cx="1190625" cy="714375"/>
          </a:xfrm>
          <a:prstGeom prst="rect">
            <a:avLst/>
          </a:prstGeom>
          <a:noFill/>
        </p:spPr>
      </p:pic>
      <p:pic>
        <p:nvPicPr>
          <p:cNvPr id="9222" name="Picture 6" descr="Flag of Rwand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0" y="5486400"/>
            <a:ext cx="1190625" cy="790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420</Words>
  <Application>Microsoft Office PowerPoint</Application>
  <PresentationFormat>On-screen Show (4:3)</PresentationFormat>
  <Paragraphs>102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Collapse of  Imperialism in Africa</vt:lpstr>
      <vt:lpstr>AFRICAN NATIONALISM</vt:lpstr>
      <vt:lpstr>INDEPENDENCE MOVEMENTS</vt:lpstr>
      <vt:lpstr>AFRICA’S NATURAL RESOURCES</vt:lpstr>
      <vt:lpstr>OTHER AFRICAN EXPORTS</vt:lpstr>
      <vt:lpstr>FRENCH EMPIRE IN AFRICA</vt:lpstr>
      <vt:lpstr>BRITISH EMPIRE IN AFRICA</vt:lpstr>
      <vt:lpstr>COMMONWEALTH OF NATIONS</vt:lpstr>
      <vt:lpstr>FORMER BELGIAN POSSESSIONS</vt:lpstr>
      <vt:lpstr>FORMER ITALIAN POSSESSIONS</vt:lpstr>
      <vt:lpstr>FORMER PORTUGUESE POSSESSIONS</vt:lpstr>
      <vt:lpstr>REVIEW QUESTIONS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Collapse of Imperialism in Africa PowerPoint Presentation</dc:title>
  <dc:subject>World History - Global Studies</dc:subject>
  <dc:creator>Student Handouts, Inc.</dc:creator>
  <cp:lastModifiedBy>HP Authorized Customer</cp:lastModifiedBy>
  <cp:revision>11</cp:revision>
  <dcterms:created xsi:type="dcterms:W3CDTF">2009-04-06T13:57:05Z</dcterms:created>
  <dcterms:modified xsi:type="dcterms:W3CDTF">2009-04-06T16:27:44Z</dcterms:modified>
</cp:coreProperties>
</file>