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8" r:id="rId4"/>
    <p:sldId id="267" r:id="rId5"/>
    <p:sldId id="266" r:id="rId6"/>
    <p:sldId id="265" r:id="rId7"/>
    <p:sldId id="264" r:id="rId8"/>
    <p:sldId id="263" r:id="rId9"/>
    <p:sldId id="262" r:id="rId10"/>
    <p:sldId id="261" r:id="rId11"/>
    <p:sldId id="26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DEBD19-0DF1-402C-AEE5-1CDAB310AA50}" type="datetimeFigureOut">
              <a:rPr lang="en-US" smtClean="0"/>
              <a:t>3/9/2009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B09EC4-3D9A-4448-AF0E-F526F6460FB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Anecdote: Prince </a:t>
            </a:r>
            <a:r>
              <a:rPr lang="en-US" dirty="0" err="1" smtClean="0"/>
              <a:t>Klemens</a:t>
            </a:r>
            <a:r>
              <a:rPr lang="en-US" dirty="0" smtClean="0"/>
              <a:t> von Metternich was the dominant European leader during this time.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09EC4-3D9A-4448-AF0E-F526F6460FB9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Anecdote:</a:t>
            </a:r>
            <a:r>
              <a:rPr lang="en-US" baseline="0" dirty="0" smtClean="0"/>
              <a:t> </a:t>
            </a:r>
            <a:r>
              <a:rPr lang="en-US" dirty="0" smtClean="0"/>
              <a:t>Even though France had</a:t>
            </a:r>
            <a:r>
              <a:rPr lang="en-US" baseline="0" dirty="0" smtClean="0"/>
              <a:t> lost under Napoleon, Talleyrand was able to play the “Big Four” off one another and ensure that France was not severely punished.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09EC4-3D9A-4448-AF0E-F526F6460FB9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Anecdote: Discussion of how Napoleon had spread the ideals of the French Revolution throughout</a:t>
            </a:r>
            <a:r>
              <a:rPr lang="en-US" baseline="0" dirty="0" smtClean="0"/>
              <a:t> the lands he conquered.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09EC4-3D9A-4448-AF0E-F526F6460FB9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Anecdote: Metternich</a:t>
            </a:r>
            <a:r>
              <a:rPr lang="en-US" baseline="0" dirty="0" smtClean="0"/>
              <a:t> restored the European dynasties of the Old Regime.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09EC4-3D9A-4448-AF0E-F526F6460FB9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Anecdote: The main idea to be gained here is that imperialism was confirmed in these territorial</a:t>
            </a:r>
            <a:r>
              <a:rPr lang="en-US" baseline="0" dirty="0" smtClean="0"/>
              <a:t> changes, and that no consideration was given to the thoughts of the “regular people” who lived in these areas.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09EC4-3D9A-4448-AF0E-F526F6460FB9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Anecdote: For the next 100 years, a few groups were able</a:t>
            </a:r>
            <a:r>
              <a:rPr lang="en-US" baseline="0" dirty="0" smtClean="0"/>
              <a:t> to gain concessions.  For the most part, however, nationalistic drives were directly opposed to the status quo.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09EC4-3D9A-4448-AF0E-F526F6460FB9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Anecdote: Discussion</a:t>
            </a:r>
            <a:r>
              <a:rPr lang="en-US" baseline="0" dirty="0" smtClean="0"/>
              <a:t> of concessions, with France as the example.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09EC4-3D9A-4448-AF0E-F526F6460FB9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Anecdote: Discussion</a:t>
            </a:r>
            <a:r>
              <a:rPr lang="en-US" baseline="0" dirty="0" smtClean="0"/>
              <a:t> of continuing Swiss neutrality and the purpose of buffer states.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09EC4-3D9A-4448-AF0E-F526F6460FB9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Anecdote: Discussion of how those wars which did break out were in large part expressions</a:t>
            </a:r>
            <a:r>
              <a:rPr lang="en-US" baseline="0" dirty="0" smtClean="0"/>
              <a:t> of the leading European countries’ own desires for nationalism and unification.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09EC4-3D9A-4448-AF0E-F526F6460FB9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5FE9-5C89-4E03-92F5-16C6774515BF}" type="datetimeFigureOut">
              <a:rPr lang="en-US" smtClean="0"/>
              <a:t>3/9/2009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0FE0-318B-49AC-903D-DEA996A713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5FE9-5C89-4E03-92F5-16C6774515BF}" type="datetimeFigureOut">
              <a:rPr lang="en-US" smtClean="0"/>
              <a:t>3/9/2009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0FE0-318B-49AC-903D-DEA996A713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5FE9-5C89-4E03-92F5-16C6774515BF}" type="datetimeFigureOut">
              <a:rPr lang="en-US" smtClean="0"/>
              <a:t>3/9/2009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0FE0-318B-49AC-903D-DEA996A713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5FE9-5C89-4E03-92F5-16C6774515BF}" type="datetimeFigureOut">
              <a:rPr lang="en-US" smtClean="0"/>
              <a:t>3/9/2009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0FE0-318B-49AC-903D-DEA996A713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5FE9-5C89-4E03-92F5-16C6774515BF}" type="datetimeFigureOut">
              <a:rPr lang="en-US" smtClean="0"/>
              <a:t>3/9/2009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0FE0-318B-49AC-903D-DEA996A713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5FE9-5C89-4E03-92F5-16C6774515BF}" type="datetimeFigureOut">
              <a:rPr lang="en-US" smtClean="0"/>
              <a:t>3/9/2009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0FE0-318B-49AC-903D-DEA996A713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5FE9-5C89-4E03-92F5-16C6774515BF}" type="datetimeFigureOut">
              <a:rPr lang="en-US" smtClean="0"/>
              <a:t>3/9/2009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0FE0-318B-49AC-903D-DEA996A713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5FE9-5C89-4E03-92F5-16C6774515BF}" type="datetimeFigureOut">
              <a:rPr lang="en-US" smtClean="0"/>
              <a:t>3/9/2009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0FE0-318B-49AC-903D-DEA996A713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5FE9-5C89-4E03-92F5-16C6774515BF}" type="datetimeFigureOut">
              <a:rPr lang="en-US" smtClean="0"/>
              <a:t>3/9/2009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0FE0-318B-49AC-903D-DEA996A713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5FE9-5C89-4E03-92F5-16C6774515BF}" type="datetimeFigureOut">
              <a:rPr lang="en-US" smtClean="0"/>
              <a:t>3/9/2009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0FE0-318B-49AC-903D-DEA996A713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5FE9-5C89-4E03-92F5-16C6774515BF}" type="datetimeFigureOut">
              <a:rPr lang="en-US" smtClean="0"/>
              <a:t>3/9/2009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0FE0-318B-49AC-903D-DEA996A713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55FE9-5C89-4E03-92F5-16C6774515BF}" type="datetimeFigureOut">
              <a:rPr lang="en-US" smtClean="0"/>
              <a:t>3/9/2009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D0FE0-318B-49AC-903D-DEA996A713C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a/a5/CongressVienna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://upload.wikimedia.org/wikipedia/commons/f/f2/Metternich_by_Lawrence.jpe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2819399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chemeClr val="tx2">
                    <a:lumMod val="75000"/>
                  </a:schemeClr>
                </a:solidFill>
              </a:rPr>
              <a:t>The Congress of Vienna</a:t>
            </a:r>
            <a:endParaRPr lang="en-US" sz="9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6324600"/>
            <a:ext cx="8534400" cy="381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© Student Handouts, Inc.                                    www.studenthandouts.com</a:t>
            </a:r>
            <a:endParaRPr lang="en-US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23558" name="Picture 6" descr="File:CongressVienna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38400" y="3048000"/>
            <a:ext cx="4286250" cy="2905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600200" y="0"/>
            <a:ext cx="5943600" cy="1143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</a:rPr>
              <a:t>Results of the Congress of Vienna</a:t>
            </a:r>
            <a:endParaRPr lang="en-US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Content Placeholder 3" descr="36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0300" y="0"/>
            <a:ext cx="1663700" cy="1219200"/>
          </a:xfrm>
          <a:prstGeom prst="rect">
            <a:avLst/>
          </a:prstGeom>
        </p:spPr>
      </p:pic>
      <p:pic>
        <p:nvPicPr>
          <p:cNvPr id="7" name="Content Placeholder 3" descr="36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663700" cy="12192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Concert of Europe – group of leading nations which periodically met to discuss issues regarding stability</a:t>
            </a: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Temporary suppression of democratic and nationalistic ideals</a:t>
            </a:r>
          </a:p>
          <a:p>
            <a:pPr>
              <a:buNone/>
            </a:pP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International peace – no general war in Europe until World War I a hundred years later</a:t>
            </a:r>
          </a:p>
          <a:p>
            <a:pPr lvl="1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Crimean War (1854-1856)</a:t>
            </a:r>
          </a:p>
          <a:p>
            <a:pPr lvl="1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Austro-Prussian War (1866)</a:t>
            </a:r>
          </a:p>
          <a:p>
            <a:pPr lvl="1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Franco-Prussian War (1870-1871)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600200" y="0"/>
            <a:ext cx="5943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Review Questions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Content Placeholder 3" descr="36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0300" y="0"/>
            <a:ext cx="1663700" cy="1219200"/>
          </a:xfrm>
          <a:prstGeom prst="rect">
            <a:avLst/>
          </a:prstGeom>
        </p:spPr>
      </p:pic>
      <p:pic>
        <p:nvPicPr>
          <p:cNvPr id="7" name="Content Placeholder 3" descr="36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663700" cy="12192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What countries made up the “Big Four” at the Congress of Vienna?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What were the principles of compensation and legitimacy?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How did the Congress of Vienna redraw the map of Europe?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What was the purpose of the Quadruple Alliance?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What were the results of the Congress of Vienna?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600200" y="0"/>
            <a:ext cx="5943600" cy="1371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Congress of Vienna</a:t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(1814-1815)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Content Placeholder 3" descr="36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0300" y="0"/>
            <a:ext cx="1663700" cy="1219200"/>
          </a:xfrm>
          <a:prstGeom prst="rect">
            <a:avLst/>
          </a:prstGeom>
        </p:spPr>
      </p:pic>
      <p:pic>
        <p:nvPicPr>
          <p:cNvPr id="7" name="Content Placeholder 3" descr="36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663700" cy="12192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European monarchs sought to turn back the clock to 1789 and restore Europe’s Old Regime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Members included the “Big Four” and France</a:t>
            </a:r>
          </a:p>
          <a:p>
            <a:pPr lvl="1"/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Austria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– Prince Metternich</a:t>
            </a:r>
          </a:p>
          <a:p>
            <a:pPr lvl="1"/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England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– Duke of Wellington and Lord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Castlereagh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France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– Talleyrand </a:t>
            </a:r>
          </a:p>
          <a:p>
            <a:pPr lvl="1"/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Prussia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– Frederick William III, Hardenberg, and Humboldt</a:t>
            </a:r>
          </a:p>
          <a:p>
            <a:pPr lvl="1"/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Russia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– Tsar Alexander I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9" name="Picture 4" descr="http://i281.photobucket.com/albums/kk204/StudentHandoutsInc/People/PrimeMinisterCharlesMauricedeTal-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72400" y="5334000"/>
            <a:ext cx="1070610" cy="1371600"/>
          </a:xfrm>
          <a:prstGeom prst="rect">
            <a:avLst/>
          </a:prstGeom>
          <a:noFill/>
        </p:spPr>
      </p:pic>
      <p:pic>
        <p:nvPicPr>
          <p:cNvPr id="10" name="Picture 2" descr="http://i281.photobucket.com/albums/kk204/StudentHandoutsInc/People/PrinceKlemensWenzelvonMetternich-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24600" y="5334000"/>
            <a:ext cx="1090441" cy="1371600"/>
          </a:xfrm>
          <a:prstGeom prst="rect">
            <a:avLst/>
          </a:prstGeom>
          <a:noFill/>
        </p:spPr>
      </p:pic>
      <p:pic>
        <p:nvPicPr>
          <p:cNvPr id="11" name="Picture 10" descr="1alex1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53000" y="5334000"/>
            <a:ext cx="975071" cy="1371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600200" y="0"/>
            <a:ext cx="5943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Metternich (1773-1859)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Content Placeholder 3" descr="36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0300" y="0"/>
            <a:ext cx="1663700" cy="1219200"/>
          </a:xfrm>
          <a:prstGeom prst="rect">
            <a:avLst/>
          </a:prstGeom>
        </p:spPr>
      </p:pic>
      <p:pic>
        <p:nvPicPr>
          <p:cNvPr id="7" name="Content Placeholder 3" descr="36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663700" cy="12192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Opposed democracy and nationalism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Proposed principles of compensation and legitimacy</a:t>
            </a:r>
          </a:p>
          <a:p>
            <a:pPr lvl="1">
              <a:buNone/>
            </a:pPr>
            <a:endParaRPr lang="en-US" dirty="0"/>
          </a:p>
        </p:txBody>
      </p:sp>
      <p:pic>
        <p:nvPicPr>
          <p:cNvPr id="1026" name="Picture 2" descr="File:Metternich by Lawrence.jpe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19600" y="2895600"/>
            <a:ext cx="2735567" cy="365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600200" y="0"/>
            <a:ext cx="5943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Compensation and Legitimacy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Content Placeholder 3" descr="36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0300" y="0"/>
            <a:ext cx="1663700" cy="1219200"/>
          </a:xfrm>
          <a:prstGeom prst="rect">
            <a:avLst/>
          </a:prstGeom>
        </p:spPr>
      </p:pic>
      <p:pic>
        <p:nvPicPr>
          <p:cNvPr id="7" name="Content Placeholder 3" descr="36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663700" cy="12192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Compensation</a:t>
            </a:r>
          </a:p>
          <a:p>
            <a:pPr lvl="1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Napoleon’s enemies rewarded with land</a:t>
            </a:r>
          </a:p>
          <a:p>
            <a:pPr lvl="1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Other nations compensated for land taken</a:t>
            </a:r>
          </a:p>
          <a:p>
            <a:pPr lvl="1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Redrew the map of Europe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Legitimacy</a:t>
            </a:r>
          </a:p>
          <a:p>
            <a:pPr lvl="1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Restoration of pre-Napoleon rulers</a:t>
            </a:r>
          </a:p>
          <a:p>
            <a:pPr lvl="1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House of Bourbon – France, Spain, and the two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Sicilies</a:t>
            </a: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House of Braganza – Portugal</a:t>
            </a:r>
          </a:p>
          <a:p>
            <a:pPr lvl="1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House of Orange – Netherlands</a:t>
            </a:r>
          </a:p>
          <a:p>
            <a:pPr lvl="1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House of Savoy – Sardinia</a:t>
            </a:r>
          </a:p>
          <a:p>
            <a:pPr lvl="1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German princes – territories in the Confederation of the Rhine</a:t>
            </a:r>
          </a:p>
          <a:p>
            <a:pPr lvl="1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Pope and Catholic Church – Papal States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600200" y="0"/>
            <a:ext cx="5943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Territorial Changes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Content Placeholder 3" descr="36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0300" y="0"/>
            <a:ext cx="1663700" cy="1219200"/>
          </a:xfrm>
          <a:prstGeom prst="rect">
            <a:avLst/>
          </a:prstGeom>
        </p:spPr>
      </p:pic>
      <p:pic>
        <p:nvPicPr>
          <p:cNvPr id="7" name="Content Placeholder 3" descr="36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663700" cy="12192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Austria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gained Lombardy, Modena, Parma, Tuscany, and Venetia (all are areas in Italy)</a:t>
            </a:r>
          </a:p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England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gained Cape Colony, Ceylon,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Heligoland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, Guiana, and Malta (areas in Africa, the Americas, and Asia)</a:t>
            </a:r>
          </a:p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Holland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gained Austrian Netherlands (Belgium)</a:t>
            </a:r>
          </a:p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Prussia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gained part of Poland, land along the Rhine River, 40% of Saxony, Swedish Pomerania, and Westphalia</a:t>
            </a:r>
          </a:p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Russia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gained Finland and part of Poland</a:t>
            </a:r>
          </a:p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Sweden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gained Norway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600200" y="0"/>
            <a:ext cx="5943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Fate of Nationalism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Content Placeholder 3" descr="36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0300" y="0"/>
            <a:ext cx="1663700" cy="1219200"/>
          </a:xfrm>
          <a:prstGeom prst="rect">
            <a:avLst/>
          </a:prstGeom>
        </p:spPr>
      </p:pic>
      <p:pic>
        <p:nvPicPr>
          <p:cNvPr id="7" name="Content Placeholder 3" descr="36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663700" cy="12192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People had no say over territorial changes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Language, nationality, and religion weren’t taken into consideration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Ideas of democracy and self-government were rejected by European leadership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Soon enough, concessions were made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600200" y="0"/>
            <a:ext cx="5943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Louis XVIII of France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Content Placeholder 3" descr="36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0300" y="0"/>
            <a:ext cx="1663700" cy="1219200"/>
          </a:xfrm>
          <a:prstGeom prst="rect">
            <a:avLst/>
          </a:prstGeom>
        </p:spPr>
      </p:pic>
      <p:pic>
        <p:nvPicPr>
          <p:cNvPr id="7" name="Content Placeholder 3" descr="36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663700" cy="12192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No more divine right of kings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Charter (Constitution) granted in 1814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Could not restore feudalism and serfdom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Continuing religious toleration guaranteed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600200" y="0"/>
            <a:ext cx="5943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Buffer States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Content Placeholder 3" descr="36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0300" y="0"/>
            <a:ext cx="1663700" cy="1219200"/>
          </a:xfrm>
          <a:prstGeom prst="rect">
            <a:avLst/>
          </a:prstGeom>
        </p:spPr>
      </p:pic>
      <p:pic>
        <p:nvPicPr>
          <p:cNvPr id="7" name="Content Placeholder 3" descr="36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663700" cy="12192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Designed to prevent France from again becoming a threat</a:t>
            </a:r>
          </a:p>
          <a:p>
            <a:pPr>
              <a:buNone/>
            </a:pP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Holland and Sardinia enlarged and strengthened</a:t>
            </a:r>
          </a:p>
          <a:p>
            <a:pPr>
              <a:buNone/>
            </a:pP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European nations guaranteed Switzerland’s neutrality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600200" y="0"/>
            <a:ext cx="5943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Quadruple and Holy Alliances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Content Placeholder 3" descr="36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0300" y="0"/>
            <a:ext cx="1663700" cy="1219200"/>
          </a:xfrm>
          <a:prstGeom prst="rect">
            <a:avLst/>
          </a:prstGeom>
        </p:spPr>
      </p:pic>
      <p:pic>
        <p:nvPicPr>
          <p:cNvPr id="7" name="Content Placeholder 3" descr="36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663700" cy="12192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Metternich desired to maintain the status quo and make the Vienna treaties permanent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Quadruple Alliance of 1815</a:t>
            </a:r>
          </a:p>
          <a:p>
            <a:pPr lvl="1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Austria, England, Prussia, and Russia</a:t>
            </a:r>
          </a:p>
          <a:p>
            <a:pPr lvl="1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France joined in 1818</a:t>
            </a:r>
          </a:p>
          <a:p>
            <a:pPr lvl="1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Pledged to put down democratic or nationalistic revolts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Holy Alliance</a:t>
            </a:r>
          </a:p>
          <a:p>
            <a:pPr lvl="1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Organized by Tsar Alexander I of Russia</a:t>
            </a:r>
          </a:p>
          <a:p>
            <a:pPr lvl="1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Most European monarchs joined</a:t>
            </a:r>
          </a:p>
          <a:p>
            <a:pPr lvl="1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Pledged to govern with charity, justice, and peace</a:t>
            </a:r>
          </a:p>
          <a:p>
            <a:pPr lvl="2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But none of them did so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724</Words>
  <Application>Microsoft Office PowerPoint</Application>
  <PresentationFormat>On-screen Show (4:3)</PresentationFormat>
  <Paragraphs>99</Paragraphs>
  <Slides>11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The Congress of Vienna</vt:lpstr>
      <vt:lpstr>Congress of Vienna (1814-1815)</vt:lpstr>
      <vt:lpstr>Metternich (1773-1859)</vt:lpstr>
      <vt:lpstr>Compensation and Legitimacy</vt:lpstr>
      <vt:lpstr>Territorial Changes</vt:lpstr>
      <vt:lpstr>Fate of Nationalism</vt:lpstr>
      <vt:lpstr>Louis XVIII of France</vt:lpstr>
      <vt:lpstr>Buffer States</vt:lpstr>
      <vt:lpstr>Quadruple and Holy Alliances</vt:lpstr>
      <vt:lpstr>Results of the Congress of Vienna</vt:lpstr>
      <vt:lpstr>Review Questions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Congress of Vienna - Age of Reaction - PowerPoint Presentation in PPTX Format</dc:title>
  <dc:subject>World History - Global Studies</dc:subject>
  <dc:creator>Student Handouts, Inc.</dc:creator>
  <cp:lastModifiedBy>HP Authorized Customer</cp:lastModifiedBy>
  <cp:revision>9</cp:revision>
  <dcterms:created xsi:type="dcterms:W3CDTF">2009-03-09T22:18:02Z</dcterms:created>
  <dcterms:modified xsi:type="dcterms:W3CDTF">2009-03-10T00:25:27Z</dcterms:modified>
</cp:coreProperties>
</file>