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6" r:id="rId2"/>
    <p:sldId id="257" r:id="rId3"/>
    <p:sldId id="258" r:id="rId4"/>
    <p:sldId id="262" r:id="rId5"/>
    <p:sldId id="261" r:id="rId6"/>
    <p:sldId id="260" r:id="rId7"/>
    <p:sldId id="259" r:id="rId8"/>
    <p:sldId id="263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26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C56A81-8277-4E05-B181-4BD379B1E050}" type="datetimeFigureOut">
              <a:rPr lang="en-US" smtClean="0"/>
              <a:t>3/10/2009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2EB0128-6DB5-4B58-BBFA-D78C4CA7FE81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Anecdote: “Radical” comes from</a:t>
            </a:r>
            <a:r>
              <a:rPr lang="en-US" baseline="0" dirty="0" smtClean="0"/>
              <a:t> the word “root.”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EB0128-6DB5-4B58-BBFA-D78C4CA7FE81}" type="slidenum">
              <a:rPr lang="en-US" smtClean="0"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Anecdote: Many</a:t>
            </a:r>
            <a:r>
              <a:rPr lang="en-US" baseline="0" dirty="0" smtClean="0"/>
              <a:t> during the Romantic era were absorbed in the romantic ideals of nationalism and independence; the British poet Lord Byron fought in the Greek revolt and died in Greece.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EB0128-6DB5-4B58-BBFA-D78C4CA7FE81}" type="slidenum">
              <a:rPr lang="en-US" smtClean="0"/>
              <a:t>10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00D1AD-BE7B-4C7F-9EF4-DBD56E249789}" type="datetimeFigureOut">
              <a:rPr lang="en-US" smtClean="0"/>
              <a:t>3/10/2009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2F9E5B-1B9A-4813-B685-FB744DC7512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00D1AD-BE7B-4C7F-9EF4-DBD56E249789}" type="datetimeFigureOut">
              <a:rPr lang="en-US" smtClean="0"/>
              <a:t>3/10/2009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2F9E5B-1B9A-4813-B685-FB744DC7512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00D1AD-BE7B-4C7F-9EF4-DBD56E249789}" type="datetimeFigureOut">
              <a:rPr lang="en-US" smtClean="0"/>
              <a:t>3/10/2009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2F9E5B-1B9A-4813-B685-FB744DC7512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00D1AD-BE7B-4C7F-9EF4-DBD56E249789}" type="datetimeFigureOut">
              <a:rPr lang="en-US" smtClean="0"/>
              <a:t>3/10/2009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2F9E5B-1B9A-4813-B685-FB744DC7512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00D1AD-BE7B-4C7F-9EF4-DBD56E249789}" type="datetimeFigureOut">
              <a:rPr lang="en-US" smtClean="0"/>
              <a:t>3/10/2009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2F9E5B-1B9A-4813-B685-FB744DC7512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00D1AD-BE7B-4C7F-9EF4-DBD56E249789}" type="datetimeFigureOut">
              <a:rPr lang="en-US" smtClean="0"/>
              <a:t>3/10/2009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2F9E5B-1B9A-4813-B685-FB744DC7512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00D1AD-BE7B-4C7F-9EF4-DBD56E249789}" type="datetimeFigureOut">
              <a:rPr lang="en-US" smtClean="0"/>
              <a:t>3/10/2009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2F9E5B-1B9A-4813-B685-FB744DC7512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00D1AD-BE7B-4C7F-9EF4-DBD56E249789}" type="datetimeFigureOut">
              <a:rPr lang="en-US" smtClean="0"/>
              <a:t>3/10/2009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2F9E5B-1B9A-4813-B685-FB744DC7512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00D1AD-BE7B-4C7F-9EF4-DBD56E249789}" type="datetimeFigureOut">
              <a:rPr lang="en-US" smtClean="0"/>
              <a:t>3/10/2009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2F9E5B-1B9A-4813-B685-FB744DC7512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00D1AD-BE7B-4C7F-9EF4-DBD56E249789}" type="datetimeFigureOut">
              <a:rPr lang="en-US" smtClean="0"/>
              <a:t>3/10/2009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2F9E5B-1B9A-4813-B685-FB744DC7512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00D1AD-BE7B-4C7F-9EF4-DBD56E249789}" type="datetimeFigureOut">
              <a:rPr lang="en-US" smtClean="0"/>
              <a:t>3/10/2009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2F9E5B-1B9A-4813-B685-FB744DC7512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00D1AD-BE7B-4C7F-9EF4-DBD56E249789}" type="datetimeFigureOut">
              <a:rPr lang="en-US" smtClean="0"/>
              <a:t>3/10/2009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2F9E5B-1B9A-4813-B685-FB744DC7512C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04801"/>
            <a:ext cx="7772400" cy="1371599"/>
          </a:xfrm>
        </p:spPr>
        <p:txBody>
          <a:bodyPr>
            <a:noAutofit/>
          </a:bodyPr>
          <a:lstStyle/>
          <a:p>
            <a:r>
              <a:rPr lang="en-US" sz="8000" dirty="0" smtClean="0">
                <a:solidFill>
                  <a:schemeClr val="accent3">
                    <a:lumMod val="75000"/>
                  </a:schemeClr>
                </a:solidFill>
              </a:rPr>
              <a:t>Era of Metternich</a:t>
            </a:r>
            <a:endParaRPr lang="en-US" sz="8000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" y="6324600"/>
            <a:ext cx="8686800" cy="533400"/>
          </a:xfrm>
        </p:spPr>
        <p:txBody>
          <a:bodyPr>
            <a:normAutofit fontScale="77500" lnSpcReduction="20000"/>
          </a:bodyPr>
          <a:lstStyle/>
          <a:p>
            <a:r>
              <a:rPr lang="en-US" b="1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© Student Handouts, Inc.              www.studenthandouts.com</a:t>
            </a:r>
            <a:endParaRPr lang="en-US" b="1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026" name="Picture 2" descr="http://i281.photobucket.com/albums/kk204/StudentHandoutsInc/People/PrinceKlemensWenzelvonMetternich-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43200" y="1600200"/>
            <a:ext cx="3634803" cy="4572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014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81800" y="4724400"/>
            <a:ext cx="1970020" cy="18288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219200"/>
          </a:xfrm>
        </p:spPr>
        <p:txBody>
          <a:bodyPr/>
          <a:lstStyle/>
          <a:p>
            <a:r>
              <a:rPr lang="en-US" dirty="0" smtClean="0">
                <a:solidFill>
                  <a:schemeClr val="accent3">
                    <a:lumMod val="75000"/>
                  </a:schemeClr>
                </a:solidFill>
              </a:rPr>
              <a:t>Greek Revolt (1821-1829)</a:t>
            </a:r>
            <a:endParaRPr lang="en-US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953000"/>
          </a:xfrm>
        </p:spPr>
        <p:txBody>
          <a:bodyPr>
            <a:normAutofit lnSpcReduction="10000"/>
          </a:bodyPr>
          <a:lstStyle/>
          <a:p>
            <a:r>
              <a:rPr lang="en-US" dirty="0" smtClean="0">
                <a:solidFill>
                  <a:schemeClr val="accent3">
                    <a:lumMod val="50000"/>
                  </a:schemeClr>
                </a:solidFill>
              </a:rPr>
              <a:t>Greeks revolted against Ottoman (Turkish) rulers</a:t>
            </a:r>
          </a:p>
          <a:p>
            <a:pPr>
              <a:buNone/>
            </a:pPr>
            <a:endParaRPr lang="en-US" dirty="0" smtClean="0">
              <a:solidFill>
                <a:schemeClr val="accent3">
                  <a:lumMod val="50000"/>
                </a:schemeClr>
              </a:solidFill>
            </a:endParaRPr>
          </a:p>
          <a:p>
            <a:r>
              <a:rPr lang="en-US" dirty="0" smtClean="0">
                <a:solidFill>
                  <a:schemeClr val="accent3">
                    <a:lumMod val="50000"/>
                  </a:schemeClr>
                </a:solidFill>
              </a:rPr>
              <a:t>Metternich sided with the Turks</a:t>
            </a:r>
          </a:p>
          <a:p>
            <a:pPr>
              <a:buNone/>
            </a:pPr>
            <a:endParaRPr lang="en-US" dirty="0" smtClean="0">
              <a:solidFill>
                <a:schemeClr val="accent3">
                  <a:lumMod val="50000"/>
                </a:schemeClr>
              </a:solidFill>
            </a:endParaRPr>
          </a:p>
          <a:p>
            <a:r>
              <a:rPr lang="en-US" dirty="0" smtClean="0">
                <a:solidFill>
                  <a:schemeClr val="accent3">
                    <a:lumMod val="50000"/>
                  </a:schemeClr>
                </a:solidFill>
              </a:rPr>
              <a:t>Britain, France, and Russia sided with the Greeks</a:t>
            </a:r>
          </a:p>
          <a:p>
            <a:pPr>
              <a:buNone/>
            </a:pPr>
            <a:endParaRPr lang="en-US" dirty="0" smtClean="0">
              <a:solidFill>
                <a:schemeClr val="accent3">
                  <a:lumMod val="50000"/>
                </a:schemeClr>
              </a:solidFill>
            </a:endParaRPr>
          </a:p>
          <a:p>
            <a:r>
              <a:rPr lang="en-US" dirty="0" smtClean="0">
                <a:solidFill>
                  <a:schemeClr val="accent3">
                    <a:lumMod val="50000"/>
                  </a:schemeClr>
                </a:solidFill>
              </a:rPr>
              <a:t>Greece won its independence in 1829</a:t>
            </a:r>
            <a:endParaRPr lang="en-US" dirty="0">
              <a:solidFill>
                <a:schemeClr val="accent3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2" name="Picture 2" descr="http://i281.photobucket.com/albums/kk204/StudentHandoutsInc/WorldWarI-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14400" y="228600"/>
            <a:ext cx="7262121" cy="6400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01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81800" y="4724400"/>
            <a:ext cx="1970020" cy="18288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3">
                    <a:lumMod val="75000"/>
                  </a:schemeClr>
                </a:solidFill>
              </a:rPr>
              <a:t>Review Questions</a:t>
            </a:r>
            <a:endParaRPr lang="en-US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accent3">
                    <a:lumMod val="50000"/>
                  </a:schemeClr>
                </a:solidFill>
              </a:rPr>
              <a:t>Who was Prince </a:t>
            </a:r>
            <a:r>
              <a:rPr lang="en-US" b="1" dirty="0" err="1" smtClean="0">
                <a:solidFill>
                  <a:schemeClr val="accent3">
                    <a:lumMod val="50000"/>
                  </a:schemeClr>
                </a:solidFill>
              </a:rPr>
              <a:t>Klemens</a:t>
            </a:r>
            <a:r>
              <a:rPr lang="en-US" b="1" dirty="0" smtClean="0">
                <a:solidFill>
                  <a:schemeClr val="accent3">
                    <a:lumMod val="50000"/>
                  </a:schemeClr>
                </a:solidFill>
              </a:rPr>
              <a:t> von Metternich?</a:t>
            </a:r>
          </a:p>
          <a:p>
            <a:r>
              <a:rPr lang="en-US" b="1" dirty="0" smtClean="0">
                <a:solidFill>
                  <a:schemeClr val="accent3">
                    <a:lumMod val="75000"/>
                  </a:schemeClr>
                </a:solidFill>
              </a:rPr>
              <a:t>What is a conservative? </a:t>
            </a:r>
            <a:endParaRPr lang="en-US" b="1" dirty="0">
              <a:solidFill>
                <a:schemeClr val="accent3">
                  <a:lumMod val="75000"/>
                </a:schemeClr>
              </a:solidFill>
            </a:endParaRPr>
          </a:p>
          <a:p>
            <a:r>
              <a:rPr lang="en-US" b="1" dirty="0" smtClean="0">
                <a:solidFill>
                  <a:schemeClr val="accent3">
                    <a:lumMod val="50000"/>
                  </a:schemeClr>
                </a:solidFill>
              </a:rPr>
              <a:t>What is a liberal?</a:t>
            </a:r>
          </a:p>
          <a:p>
            <a:r>
              <a:rPr lang="en-US" b="1" dirty="0" smtClean="0">
                <a:solidFill>
                  <a:schemeClr val="accent3">
                    <a:lumMod val="75000"/>
                  </a:schemeClr>
                </a:solidFill>
              </a:rPr>
              <a:t>What is a radical?</a:t>
            </a:r>
          </a:p>
          <a:p>
            <a:r>
              <a:rPr lang="en-US" b="1" dirty="0" smtClean="0">
                <a:solidFill>
                  <a:schemeClr val="accent3">
                    <a:lumMod val="50000"/>
                  </a:schemeClr>
                </a:solidFill>
              </a:rPr>
              <a:t>What were the Carlsbad Decrees?</a:t>
            </a:r>
          </a:p>
          <a:p>
            <a:r>
              <a:rPr lang="en-US" b="1" dirty="0" smtClean="0">
                <a:solidFill>
                  <a:schemeClr val="accent3">
                    <a:lumMod val="75000"/>
                  </a:schemeClr>
                </a:solidFill>
              </a:rPr>
              <a:t>Describe one of the nationalistic revolts of the early nineteenth century.</a:t>
            </a:r>
            <a:endParaRPr lang="en-US" b="1" dirty="0">
              <a:solidFill>
                <a:schemeClr val="accent3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3">
                    <a:lumMod val="75000"/>
                  </a:schemeClr>
                </a:solidFill>
              </a:rPr>
              <a:t>Prince </a:t>
            </a:r>
            <a:r>
              <a:rPr lang="en-US" dirty="0" err="1" smtClean="0">
                <a:solidFill>
                  <a:schemeClr val="accent3">
                    <a:lumMod val="75000"/>
                  </a:schemeClr>
                </a:solidFill>
              </a:rPr>
              <a:t>Klemens</a:t>
            </a:r>
            <a:r>
              <a:rPr lang="en-US" dirty="0" smtClean="0">
                <a:solidFill>
                  <a:schemeClr val="accent3">
                    <a:lumMod val="75000"/>
                  </a:schemeClr>
                </a:solidFill>
              </a:rPr>
              <a:t> von Metternich</a:t>
            </a:r>
            <a:endParaRPr lang="en-US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3">
                    <a:lumMod val="50000"/>
                  </a:schemeClr>
                </a:solidFill>
              </a:rPr>
              <a:t>Living symbol of reaction</a:t>
            </a:r>
          </a:p>
          <a:p>
            <a:pPr>
              <a:buNone/>
            </a:pPr>
            <a:endParaRPr lang="en-US" dirty="0" smtClean="0">
              <a:solidFill>
                <a:schemeClr val="accent3">
                  <a:lumMod val="50000"/>
                </a:schemeClr>
              </a:solidFill>
            </a:endParaRPr>
          </a:p>
          <a:p>
            <a:r>
              <a:rPr lang="en-US" dirty="0" smtClean="0">
                <a:solidFill>
                  <a:schemeClr val="accent3">
                    <a:lumMod val="50000"/>
                  </a:schemeClr>
                </a:solidFill>
              </a:rPr>
              <a:t>Designed the Quadruple Alliance</a:t>
            </a:r>
          </a:p>
          <a:p>
            <a:pPr>
              <a:buNone/>
            </a:pPr>
            <a:endParaRPr lang="en-US" dirty="0" smtClean="0">
              <a:solidFill>
                <a:schemeClr val="accent3">
                  <a:lumMod val="50000"/>
                </a:schemeClr>
              </a:solidFill>
            </a:endParaRPr>
          </a:p>
          <a:p>
            <a:r>
              <a:rPr lang="en-US" dirty="0" smtClean="0">
                <a:solidFill>
                  <a:schemeClr val="accent3">
                    <a:lumMod val="50000"/>
                  </a:schemeClr>
                </a:solidFill>
              </a:rPr>
              <a:t>Opposed all changes except restoration of the Old Regime </a:t>
            </a:r>
            <a:endParaRPr lang="en-US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4" name="Picture 3" descr="01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81800" y="4724400"/>
            <a:ext cx="1970020" cy="1828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3">
                    <a:lumMod val="75000"/>
                  </a:schemeClr>
                </a:solidFill>
              </a:rPr>
              <a:t>New Popular Terms</a:t>
            </a:r>
            <a:endParaRPr lang="en-US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accent3">
                    <a:lumMod val="50000"/>
                  </a:schemeClr>
                </a:solidFill>
              </a:rPr>
              <a:t>Conservative</a:t>
            </a:r>
            <a:r>
              <a:rPr lang="en-US" dirty="0" smtClean="0">
                <a:solidFill>
                  <a:schemeClr val="accent3">
                    <a:lumMod val="50000"/>
                  </a:schemeClr>
                </a:solidFill>
              </a:rPr>
              <a:t> – person opposed to change</a:t>
            </a:r>
          </a:p>
          <a:p>
            <a:pPr>
              <a:buNone/>
            </a:pPr>
            <a:endParaRPr lang="en-US" dirty="0" smtClean="0">
              <a:solidFill>
                <a:schemeClr val="accent3">
                  <a:lumMod val="50000"/>
                </a:schemeClr>
              </a:solidFill>
            </a:endParaRPr>
          </a:p>
          <a:p>
            <a:r>
              <a:rPr lang="en-US" b="1" dirty="0" smtClean="0">
                <a:solidFill>
                  <a:schemeClr val="accent3">
                    <a:lumMod val="50000"/>
                  </a:schemeClr>
                </a:solidFill>
              </a:rPr>
              <a:t>Liberal</a:t>
            </a:r>
            <a:r>
              <a:rPr lang="en-US" dirty="0" smtClean="0">
                <a:solidFill>
                  <a:schemeClr val="accent3">
                    <a:lumMod val="50000"/>
                  </a:schemeClr>
                </a:solidFill>
              </a:rPr>
              <a:t> – person favoring gradual change</a:t>
            </a:r>
          </a:p>
          <a:p>
            <a:pPr>
              <a:buNone/>
            </a:pPr>
            <a:endParaRPr lang="en-US" dirty="0" smtClean="0">
              <a:solidFill>
                <a:schemeClr val="accent3">
                  <a:lumMod val="50000"/>
                </a:schemeClr>
              </a:solidFill>
            </a:endParaRPr>
          </a:p>
          <a:p>
            <a:r>
              <a:rPr lang="en-US" b="1" dirty="0" smtClean="0">
                <a:solidFill>
                  <a:schemeClr val="accent3">
                    <a:lumMod val="50000"/>
                  </a:schemeClr>
                </a:solidFill>
              </a:rPr>
              <a:t>Radical</a:t>
            </a:r>
            <a:r>
              <a:rPr lang="en-US" dirty="0" smtClean="0">
                <a:solidFill>
                  <a:schemeClr val="accent3">
                    <a:lumMod val="50000"/>
                  </a:schemeClr>
                </a:solidFill>
              </a:rPr>
              <a:t> – person favoring quick change that gets to the root of the matter</a:t>
            </a:r>
            <a:endParaRPr lang="en-US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4" name="Picture 3" descr="014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81800" y="4724400"/>
            <a:ext cx="1970020" cy="1828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accent3">
                    <a:lumMod val="75000"/>
                  </a:schemeClr>
                </a:solidFill>
              </a:rPr>
              <a:t>Discouraged Democratic and Nationalistic Movements</a:t>
            </a:r>
            <a:endParaRPr lang="en-US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81200"/>
            <a:ext cx="8229600" cy="4144963"/>
          </a:xfrm>
        </p:spPr>
        <p:txBody>
          <a:bodyPr/>
          <a:lstStyle/>
          <a:p>
            <a:r>
              <a:rPr lang="en-US" dirty="0" smtClean="0">
                <a:solidFill>
                  <a:schemeClr val="accent3">
                    <a:lumMod val="50000"/>
                  </a:schemeClr>
                </a:solidFill>
              </a:rPr>
              <a:t>Quadruple Alliance and Concert of Europe suppressed revolts</a:t>
            </a:r>
          </a:p>
          <a:p>
            <a:r>
              <a:rPr lang="en-US" dirty="0" smtClean="0">
                <a:solidFill>
                  <a:schemeClr val="accent3">
                    <a:lumMod val="50000"/>
                  </a:schemeClr>
                </a:solidFill>
              </a:rPr>
              <a:t>Spy network used to uncover revolutionary activity</a:t>
            </a:r>
          </a:p>
          <a:p>
            <a:r>
              <a:rPr lang="en-US" dirty="0" smtClean="0">
                <a:solidFill>
                  <a:schemeClr val="accent3">
                    <a:lumMod val="50000"/>
                  </a:schemeClr>
                </a:solidFill>
              </a:rPr>
              <a:t>Strict censorship of education, the press, and speech</a:t>
            </a:r>
          </a:p>
          <a:p>
            <a:endParaRPr lang="en-US" dirty="0"/>
          </a:p>
        </p:txBody>
      </p:sp>
      <p:pic>
        <p:nvPicPr>
          <p:cNvPr id="4" name="Picture 3" descr="01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81800" y="4724400"/>
            <a:ext cx="1970020" cy="1828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3">
                    <a:lumMod val="75000"/>
                  </a:schemeClr>
                </a:solidFill>
              </a:rPr>
              <a:t>Democratic Revolts</a:t>
            </a:r>
            <a:endParaRPr lang="en-US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>
                <a:solidFill>
                  <a:schemeClr val="accent3">
                    <a:lumMod val="50000"/>
                  </a:schemeClr>
                </a:solidFill>
              </a:rPr>
              <a:t>Liberal movement within German universities</a:t>
            </a:r>
          </a:p>
          <a:p>
            <a:pPr lvl="1"/>
            <a:r>
              <a:rPr lang="en-US" b="1" dirty="0" smtClean="0">
                <a:solidFill>
                  <a:schemeClr val="accent3">
                    <a:lumMod val="75000"/>
                  </a:schemeClr>
                </a:solidFill>
              </a:rPr>
              <a:t>Carlsbad Decrees (1819)</a:t>
            </a:r>
          </a:p>
          <a:p>
            <a:pPr lvl="2"/>
            <a:r>
              <a:rPr lang="en-US" b="1" dirty="0" smtClean="0">
                <a:solidFill>
                  <a:srgbClr val="00B050"/>
                </a:solidFill>
              </a:rPr>
              <a:t>Abolished student fraternities</a:t>
            </a:r>
          </a:p>
          <a:p>
            <a:pPr lvl="2"/>
            <a:r>
              <a:rPr lang="en-US" b="1" dirty="0" smtClean="0">
                <a:solidFill>
                  <a:srgbClr val="00B050"/>
                </a:solidFill>
              </a:rPr>
              <a:t>Established strict censorship of the press</a:t>
            </a:r>
          </a:p>
          <a:p>
            <a:pPr lvl="2"/>
            <a:r>
              <a:rPr lang="en-US" b="1" dirty="0" smtClean="0">
                <a:solidFill>
                  <a:srgbClr val="00B050"/>
                </a:solidFill>
              </a:rPr>
              <a:t>Placed spies in classrooms to monitor professors and students</a:t>
            </a:r>
          </a:p>
          <a:p>
            <a:r>
              <a:rPr lang="en-US" dirty="0" smtClean="0">
                <a:solidFill>
                  <a:schemeClr val="accent3">
                    <a:lumMod val="50000"/>
                  </a:schemeClr>
                </a:solidFill>
              </a:rPr>
              <a:t>Spanish Revolt (1820)</a:t>
            </a:r>
          </a:p>
          <a:p>
            <a:r>
              <a:rPr lang="en-US" dirty="0" smtClean="0">
                <a:solidFill>
                  <a:schemeClr val="accent3">
                    <a:lumMod val="50000"/>
                  </a:schemeClr>
                </a:solidFill>
              </a:rPr>
              <a:t>Revolts in Naples and Piedmont (1820)</a:t>
            </a:r>
          </a:p>
          <a:p>
            <a:r>
              <a:rPr lang="en-US" dirty="0" smtClean="0">
                <a:solidFill>
                  <a:schemeClr val="accent3">
                    <a:lumMod val="50000"/>
                  </a:schemeClr>
                </a:solidFill>
              </a:rPr>
              <a:t>Second French Revolution (1830)</a:t>
            </a:r>
          </a:p>
          <a:p>
            <a:r>
              <a:rPr lang="en-US" dirty="0" smtClean="0">
                <a:solidFill>
                  <a:schemeClr val="accent3">
                    <a:lumMod val="50000"/>
                  </a:schemeClr>
                </a:solidFill>
              </a:rPr>
              <a:t>Revolts in Austria, France, and Prussia (1848)</a:t>
            </a:r>
            <a:endParaRPr lang="en-US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4" name="Picture 3" descr="009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53400" y="4419600"/>
            <a:ext cx="749300" cy="21463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3">
                    <a:lumMod val="75000"/>
                  </a:schemeClr>
                </a:solidFill>
              </a:rPr>
              <a:t>Nationalistic Revolts</a:t>
            </a:r>
            <a:endParaRPr lang="en-US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accent3">
                    <a:lumMod val="50000"/>
                  </a:schemeClr>
                </a:solidFill>
              </a:rPr>
              <a:t>Latin American Revolutions </a:t>
            </a:r>
            <a:r>
              <a:rPr lang="en-US" dirty="0" smtClean="0">
                <a:solidFill>
                  <a:schemeClr val="accent3">
                    <a:lumMod val="50000"/>
                  </a:schemeClr>
                </a:solidFill>
              </a:rPr>
              <a:t>(1810-1825)</a:t>
            </a:r>
          </a:p>
          <a:p>
            <a:r>
              <a:rPr lang="en-US" b="1" dirty="0" smtClean="0">
                <a:solidFill>
                  <a:schemeClr val="accent3">
                    <a:lumMod val="50000"/>
                  </a:schemeClr>
                </a:solidFill>
              </a:rPr>
              <a:t>Greek War of Independence </a:t>
            </a:r>
            <a:r>
              <a:rPr lang="en-US" dirty="0" smtClean="0">
                <a:solidFill>
                  <a:schemeClr val="accent3">
                    <a:lumMod val="50000"/>
                  </a:schemeClr>
                </a:solidFill>
              </a:rPr>
              <a:t>(1821-1829)</a:t>
            </a:r>
          </a:p>
          <a:p>
            <a:r>
              <a:rPr lang="en-US" b="1" dirty="0" smtClean="0">
                <a:solidFill>
                  <a:schemeClr val="accent3">
                    <a:lumMod val="50000"/>
                  </a:schemeClr>
                </a:solidFill>
              </a:rPr>
              <a:t>Italian Revolt </a:t>
            </a:r>
            <a:r>
              <a:rPr lang="en-US" dirty="0" smtClean="0">
                <a:solidFill>
                  <a:schemeClr val="accent3">
                    <a:lumMod val="50000"/>
                  </a:schemeClr>
                </a:solidFill>
              </a:rPr>
              <a:t>(1830)</a:t>
            </a:r>
          </a:p>
          <a:p>
            <a:r>
              <a:rPr lang="en-US" b="1" dirty="0" smtClean="0">
                <a:solidFill>
                  <a:schemeClr val="accent3">
                    <a:lumMod val="50000"/>
                  </a:schemeClr>
                </a:solidFill>
              </a:rPr>
              <a:t>Belgian Independence Revolt </a:t>
            </a:r>
            <a:r>
              <a:rPr lang="en-US" dirty="0" smtClean="0">
                <a:solidFill>
                  <a:schemeClr val="accent3">
                    <a:lumMod val="50000"/>
                  </a:schemeClr>
                </a:solidFill>
              </a:rPr>
              <a:t>(1830-1839)</a:t>
            </a:r>
          </a:p>
          <a:p>
            <a:r>
              <a:rPr lang="en-US" b="1" dirty="0" smtClean="0">
                <a:solidFill>
                  <a:schemeClr val="accent3">
                    <a:lumMod val="50000"/>
                  </a:schemeClr>
                </a:solidFill>
              </a:rPr>
              <a:t>Polish Revolt </a:t>
            </a:r>
            <a:r>
              <a:rPr lang="en-US" dirty="0" smtClean="0">
                <a:solidFill>
                  <a:schemeClr val="accent3">
                    <a:lumMod val="50000"/>
                  </a:schemeClr>
                </a:solidFill>
              </a:rPr>
              <a:t>(1831)</a:t>
            </a:r>
          </a:p>
          <a:p>
            <a:r>
              <a:rPr lang="en-US" b="1" dirty="0" smtClean="0">
                <a:solidFill>
                  <a:schemeClr val="accent3">
                    <a:lumMod val="50000"/>
                  </a:schemeClr>
                </a:solidFill>
              </a:rPr>
              <a:t>Revolts in Bohemia, German states, Hungary, and Italian states </a:t>
            </a:r>
            <a:r>
              <a:rPr lang="en-US" dirty="0" smtClean="0">
                <a:solidFill>
                  <a:schemeClr val="accent3">
                    <a:lumMod val="50000"/>
                  </a:schemeClr>
                </a:solidFill>
              </a:rPr>
              <a:t>(1848)</a:t>
            </a:r>
          </a:p>
        </p:txBody>
      </p:sp>
      <p:pic>
        <p:nvPicPr>
          <p:cNvPr id="4" name="Picture 3" descr="04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7000" y="5715000"/>
            <a:ext cx="3746500" cy="9779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3">
                    <a:lumMod val="50000"/>
                  </a:schemeClr>
                </a:solidFill>
              </a:rPr>
              <a:t>Spanish Revolt (1820)</a:t>
            </a:r>
            <a:endParaRPr lang="en-US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b="1" dirty="0" smtClean="0">
                <a:solidFill>
                  <a:schemeClr val="accent3">
                    <a:lumMod val="75000"/>
                  </a:schemeClr>
                </a:solidFill>
              </a:rPr>
              <a:t>Ferdinand VII had scrapped the liberal constitution of 1812</a:t>
            </a:r>
          </a:p>
          <a:p>
            <a:pPr lvl="1"/>
            <a:r>
              <a:rPr lang="en-US" dirty="0" smtClean="0">
                <a:solidFill>
                  <a:srgbClr val="00B050"/>
                </a:solidFill>
              </a:rPr>
              <a:t>Restored absolutism, Inquisition, and Old Regime</a:t>
            </a:r>
          </a:p>
          <a:p>
            <a:pPr lvl="1"/>
            <a:r>
              <a:rPr lang="en-US" dirty="0" smtClean="0">
                <a:solidFill>
                  <a:srgbClr val="00B050"/>
                </a:solidFill>
              </a:rPr>
              <a:t>Suppressed individual liberties</a:t>
            </a:r>
          </a:p>
          <a:p>
            <a:r>
              <a:rPr lang="en-US" b="1" dirty="0" smtClean="0">
                <a:solidFill>
                  <a:schemeClr val="accent3">
                    <a:lumMod val="75000"/>
                  </a:schemeClr>
                </a:solidFill>
              </a:rPr>
              <a:t>1820 – revolt – Ferdinand had to restore the 1812 constitution</a:t>
            </a:r>
          </a:p>
          <a:p>
            <a:r>
              <a:rPr lang="en-US" b="1" dirty="0" smtClean="0">
                <a:solidFill>
                  <a:schemeClr val="accent3">
                    <a:lumMod val="75000"/>
                  </a:schemeClr>
                </a:solidFill>
              </a:rPr>
              <a:t>Quadruple Alliance met in Verona in 1822</a:t>
            </a:r>
          </a:p>
          <a:p>
            <a:pPr lvl="1"/>
            <a:r>
              <a:rPr lang="en-US" dirty="0" smtClean="0">
                <a:solidFill>
                  <a:srgbClr val="00B050"/>
                </a:solidFill>
              </a:rPr>
              <a:t>Sent French army into Spain</a:t>
            </a:r>
          </a:p>
          <a:p>
            <a:r>
              <a:rPr lang="en-US" b="1" dirty="0" smtClean="0">
                <a:solidFill>
                  <a:schemeClr val="accent3">
                    <a:lumMod val="75000"/>
                  </a:schemeClr>
                </a:solidFill>
              </a:rPr>
              <a:t>Ferdinand restored to power</a:t>
            </a:r>
          </a:p>
          <a:p>
            <a:pPr lvl="1"/>
            <a:r>
              <a:rPr lang="en-US" dirty="0" smtClean="0">
                <a:solidFill>
                  <a:srgbClr val="00B050"/>
                </a:solidFill>
              </a:rPr>
              <a:t>Ruled as an autocratic despot</a:t>
            </a:r>
          </a:p>
          <a:p>
            <a:pPr lvl="1"/>
            <a:r>
              <a:rPr lang="en-US" dirty="0" smtClean="0">
                <a:solidFill>
                  <a:srgbClr val="00B050"/>
                </a:solidFill>
              </a:rPr>
              <a:t>No democratic progress in Spain for approximately 100 years</a:t>
            </a:r>
            <a:endParaRPr lang="en-US" dirty="0">
              <a:solidFill>
                <a:srgbClr val="00B050"/>
              </a:solidFill>
            </a:endParaRPr>
          </a:p>
        </p:txBody>
      </p:sp>
      <p:pic>
        <p:nvPicPr>
          <p:cNvPr id="4" name="Picture 3" descr="048B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53400" y="5943600"/>
            <a:ext cx="584200" cy="584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01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81800" y="4724400"/>
            <a:ext cx="1970020" cy="18288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3">
                    <a:lumMod val="75000"/>
                  </a:schemeClr>
                </a:solidFill>
              </a:rPr>
              <a:t>Italian Revolt (1820)</a:t>
            </a:r>
            <a:endParaRPr lang="en-US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3">
                    <a:lumMod val="50000"/>
                  </a:schemeClr>
                </a:solidFill>
              </a:rPr>
              <a:t>Revolts in Piedmont and Naples</a:t>
            </a:r>
          </a:p>
          <a:p>
            <a:r>
              <a:rPr lang="en-US" dirty="0" smtClean="0">
                <a:solidFill>
                  <a:schemeClr val="accent3">
                    <a:lumMod val="50000"/>
                  </a:schemeClr>
                </a:solidFill>
              </a:rPr>
              <a:t>Led by </a:t>
            </a:r>
            <a:r>
              <a:rPr lang="en-US" dirty="0" err="1" smtClean="0">
                <a:solidFill>
                  <a:schemeClr val="accent3">
                    <a:lumMod val="50000"/>
                  </a:schemeClr>
                </a:solidFill>
              </a:rPr>
              <a:t>Carbonari</a:t>
            </a:r>
            <a:r>
              <a:rPr lang="en-US" dirty="0" smtClean="0">
                <a:solidFill>
                  <a:schemeClr val="accent3">
                    <a:lumMod val="50000"/>
                  </a:schemeClr>
                </a:solidFill>
              </a:rPr>
              <a:t> (“charcoal burners”) – secret organization</a:t>
            </a:r>
          </a:p>
          <a:p>
            <a:pPr lvl="1"/>
            <a:r>
              <a:rPr lang="en-US" dirty="0" smtClean="0">
                <a:solidFill>
                  <a:srgbClr val="00B050"/>
                </a:solidFill>
              </a:rPr>
              <a:t>Wanted constitutions to limit royal absolutism</a:t>
            </a:r>
          </a:p>
          <a:p>
            <a:r>
              <a:rPr lang="en-US" dirty="0" smtClean="0">
                <a:solidFill>
                  <a:schemeClr val="accent3">
                    <a:lumMod val="50000"/>
                  </a:schemeClr>
                </a:solidFill>
              </a:rPr>
              <a:t>Congress of </a:t>
            </a:r>
            <a:r>
              <a:rPr lang="en-US" dirty="0" err="1" smtClean="0">
                <a:solidFill>
                  <a:schemeClr val="accent3">
                    <a:lumMod val="50000"/>
                  </a:schemeClr>
                </a:solidFill>
              </a:rPr>
              <a:t>Laibach</a:t>
            </a:r>
            <a:r>
              <a:rPr lang="en-US" dirty="0" smtClean="0">
                <a:solidFill>
                  <a:schemeClr val="accent3">
                    <a:lumMod val="50000"/>
                  </a:schemeClr>
                </a:solidFill>
              </a:rPr>
              <a:t> (1821)</a:t>
            </a:r>
          </a:p>
          <a:p>
            <a:pPr lvl="1"/>
            <a:r>
              <a:rPr lang="en-US" dirty="0" smtClean="0">
                <a:solidFill>
                  <a:srgbClr val="00B050"/>
                </a:solidFill>
              </a:rPr>
              <a:t>Quadruple Alliance had Austrian military suppress the revolts</a:t>
            </a:r>
          </a:p>
          <a:p>
            <a:pPr lvl="2"/>
            <a:r>
              <a:rPr lang="en-US" dirty="0" smtClean="0">
                <a:solidFill>
                  <a:schemeClr val="accent3">
                    <a:lumMod val="50000"/>
                  </a:schemeClr>
                </a:solidFill>
              </a:rPr>
              <a:t>Austrian army – “fire brigade of Europe”</a:t>
            </a:r>
            <a:endParaRPr lang="en-US" dirty="0">
              <a:solidFill>
                <a:schemeClr val="accent3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00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00" y="152400"/>
            <a:ext cx="1315329" cy="18288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accent3">
                    <a:lumMod val="75000"/>
                  </a:schemeClr>
                </a:solidFill>
              </a:rPr>
              <a:t>Latin American Revolutions</a:t>
            </a:r>
            <a:br>
              <a:rPr lang="en-US" dirty="0" smtClean="0">
                <a:solidFill>
                  <a:schemeClr val="accent3">
                    <a:lumMod val="75000"/>
                  </a:schemeClr>
                </a:solidFill>
              </a:rPr>
            </a:br>
            <a:r>
              <a:rPr lang="en-US" dirty="0" smtClean="0">
                <a:solidFill>
                  <a:schemeClr val="accent3">
                    <a:lumMod val="75000"/>
                  </a:schemeClr>
                </a:solidFill>
              </a:rPr>
              <a:t>(1810-1825)</a:t>
            </a:r>
            <a:endParaRPr lang="en-US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29200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>
                <a:solidFill>
                  <a:schemeClr val="accent3">
                    <a:lumMod val="50000"/>
                  </a:schemeClr>
                </a:solidFill>
              </a:rPr>
              <a:t>Independence movements arose following Napoleon’s invasion of Spain</a:t>
            </a:r>
          </a:p>
          <a:p>
            <a:r>
              <a:rPr lang="en-US" dirty="0" smtClean="0">
                <a:solidFill>
                  <a:schemeClr val="accent3">
                    <a:lumMod val="50000"/>
                  </a:schemeClr>
                </a:solidFill>
              </a:rPr>
              <a:t>Revolutions supported by Great Britain and United States</a:t>
            </a:r>
          </a:p>
          <a:p>
            <a:pPr lvl="1"/>
            <a:r>
              <a:rPr lang="en-US" b="1" dirty="0" smtClean="0">
                <a:solidFill>
                  <a:schemeClr val="accent3">
                    <a:lumMod val="50000"/>
                  </a:schemeClr>
                </a:solidFill>
              </a:rPr>
              <a:t>Great Britain</a:t>
            </a:r>
          </a:p>
          <a:p>
            <a:pPr lvl="2"/>
            <a:r>
              <a:rPr lang="en-US" b="1" dirty="0" smtClean="0">
                <a:solidFill>
                  <a:srgbClr val="00B050"/>
                </a:solidFill>
              </a:rPr>
              <a:t>Wanted to trade with Latin America, which Spain had never permitted</a:t>
            </a:r>
          </a:p>
          <a:p>
            <a:pPr lvl="1"/>
            <a:r>
              <a:rPr lang="en-US" b="1" dirty="0" smtClean="0">
                <a:solidFill>
                  <a:schemeClr val="accent3">
                    <a:lumMod val="50000"/>
                  </a:schemeClr>
                </a:solidFill>
              </a:rPr>
              <a:t>United States</a:t>
            </a:r>
          </a:p>
          <a:p>
            <a:pPr lvl="2"/>
            <a:r>
              <a:rPr lang="en-US" b="1" dirty="0" smtClean="0">
                <a:solidFill>
                  <a:srgbClr val="00B050"/>
                </a:solidFill>
              </a:rPr>
              <a:t>Also wanted to trade</a:t>
            </a:r>
          </a:p>
          <a:p>
            <a:pPr lvl="2"/>
            <a:r>
              <a:rPr lang="en-US" b="1" dirty="0" smtClean="0">
                <a:solidFill>
                  <a:srgbClr val="00B050"/>
                </a:solidFill>
              </a:rPr>
              <a:t>Sympathized with democratic ideals</a:t>
            </a:r>
          </a:p>
          <a:p>
            <a:pPr lvl="2"/>
            <a:r>
              <a:rPr lang="en-US" b="1" dirty="0" smtClean="0">
                <a:solidFill>
                  <a:srgbClr val="00B050"/>
                </a:solidFill>
              </a:rPr>
              <a:t>Monroe Doctrine (1823) – U.S. would not interfere in Europe, and Europe would not interfere in the independent nations of the Americas</a:t>
            </a:r>
          </a:p>
          <a:p>
            <a:pPr lvl="1"/>
            <a:r>
              <a:rPr lang="en-US" b="1" dirty="0" smtClean="0">
                <a:solidFill>
                  <a:schemeClr val="accent3">
                    <a:lumMod val="50000"/>
                  </a:schemeClr>
                </a:solidFill>
              </a:rPr>
              <a:t>Support from the United States and Great Britain (a member of the Quadruple Alliance) kept Europe away</a:t>
            </a:r>
            <a:endParaRPr lang="en-US" b="1" dirty="0">
              <a:solidFill>
                <a:schemeClr val="accent3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49</TotalTime>
  <Words>522</Words>
  <Application>Microsoft Office PowerPoint</Application>
  <PresentationFormat>On-screen Show (4:3)</PresentationFormat>
  <Paragraphs>81</Paragraphs>
  <Slides>12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Office Theme</vt:lpstr>
      <vt:lpstr>Era of Metternich</vt:lpstr>
      <vt:lpstr>Prince Klemens von Metternich</vt:lpstr>
      <vt:lpstr>New Popular Terms</vt:lpstr>
      <vt:lpstr>Discouraged Democratic and Nationalistic Movements</vt:lpstr>
      <vt:lpstr>Democratic Revolts</vt:lpstr>
      <vt:lpstr>Nationalistic Revolts</vt:lpstr>
      <vt:lpstr>Spanish Revolt (1820)</vt:lpstr>
      <vt:lpstr>Italian Revolt (1820)</vt:lpstr>
      <vt:lpstr>Latin American Revolutions (1810-1825)</vt:lpstr>
      <vt:lpstr>Greek Revolt (1821-1829)</vt:lpstr>
      <vt:lpstr>Slide 11</vt:lpstr>
      <vt:lpstr>Review Questions</vt:lpstr>
    </vt:vector>
  </TitlesOfParts>
  <Company> 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Era of Metternich</dc:title>
  <dc:subject>World History - Global Studies</dc:subject>
  <dc:creator>Student Handouts, Inc.</dc:creator>
  <cp:lastModifiedBy>HP Authorized Customer</cp:lastModifiedBy>
  <cp:revision>6</cp:revision>
  <dcterms:created xsi:type="dcterms:W3CDTF">2009-03-10T13:51:00Z</dcterms:created>
  <dcterms:modified xsi:type="dcterms:W3CDTF">2009-03-10T14:40:26Z</dcterms:modified>
</cp:coreProperties>
</file>