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774961-4721-47FC-8BE9-E3E6A197EEC1}" type="datetimeFigureOut">
              <a:rPr lang="en-US" smtClean="0"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226BEC-3F6E-4AB0-ABF8-6D28E0A045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800"/>
            <a:ext cx="6172200" cy="4713762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3">
                    <a:lumMod val="50000"/>
                  </a:schemeClr>
                </a:solidFill>
              </a:rPr>
              <a:t>China Overview:</a:t>
            </a:r>
            <a:r>
              <a:rPr lang="en-US" sz="7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7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7200" dirty="0" smtClean="0">
                <a:solidFill>
                  <a:schemeClr val="accent3"/>
                </a:solidFill>
              </a:rPr>
              <a:t>A Brief History of Chinese Dynasties</a:t>
            </a:r>
            <a:endParaRPr lang="en-US" sz="7200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© Student Handouts, Inc.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Tang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(618-906 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400 years of warfare between Han and Tang dynasties</a:t>
            </a:r>
          </a:p>
          <a:p>
            <a:r>
              <a:rPr lang="en-US" sz="2600" dirty="0" smtClean="0"/>
              <a:t>Tang reunited China</a:t>
            </a:r>
          </a:p>
          <a:p>
            <a:r>
              <a:rPr lang="en-US" sz="2600" dirty="0" err="1" smtClean="0"/>
              <a:t>T’ai</a:t>
            </a:r>
            <a:r>
              <a:rPr lang="en-US" sz="2600" dirty="0" smtClean="0"/>
              <a:t> </a:t>
            </a:r>
            <a:r>
              <a:rPr lang="en-US" sz="2600" dirty="0" err="1" smtClean="0"/>
              <a:t>Tsung</a:t>
            </a:r>
            <a:endParaRPr lang="en-US" sz="2600" dirty="0" smtClean="0"/>
          </a:p>
          <a:p>
            <a:pPr lvl="1"/>
            <a:r>
              <a:rPr lang="en-US" sz="2400" dirty="0" smtClean="0"/>
              <a:t>Emperor in 627 CE</a:t>
            </a:r>
          </a:p>
          <a:p>
            <a:pPr lvl="1"/>
            <a:r>
              <a:rPr lang="en-US" sz="2400" dirty="0" smtClean="0"/>
              <a:t>Education and government reforms</a:t>
            </a:r>
          </a:p>
          <a:p>
            <a:r>
              <a:rPr lang="en-US" sz="2600" dirty="0" smtClean="0"/>
              <a:t>Extended boundaries</a:t>
            </a:r>
          </a:p>
          <a:p>
            <a:r>
              <a:rPr lang="en-US" sz="2600" dirty="0" smtClean="0"/>
              <a:t>Alliances and peace treaties with neighbors</a:t>
            </a:r>
          </a:p>
          <a:p>
            <a:r>
              <a:rPr lang="en-US" sz="2600" dirty="0" smtClean="0"/>
              <a:t>Industry and trade</a:t>
            </a:r>
          </a:p>
          <a:p>
            <a:pPr lvl="1"/>
            <a:r>
              <a:rPr lang="en-US" sz="2400" dirty="0" smtClean="0"/>
              <a:t>Jade porcelain, and silks to Arabia, India, Japan, and Persia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Song (a.k.a. Sung)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(960-1279)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Disorder between Tang and Sung dynasties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Culture superior to that of medieval Europe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Powerful only in southern China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Mongol Rule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(1259-1368)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Central Asian nomads</a:t>
            </a:r>
          </a:p>
          <a:p>
            <a:r>
              <a:rPr lang="en-US" sz="2800" dirty="0" smtClean="0"/>
              <a:t>Genghis Khan</a:t>
            </a:r>
          </a:p>
          <a:p>
            <a:pPr lvl="1"/>
            <a:r>
              <a:rPr lang="en-US" sz="2800" dirty="0" smtClean="0"/>
              <a:t>Conquered Asia, including China</a:t>
            </a:r>
          </a:p>
          <a:p>
            <a:r>
              <a:rPr lang="en-US" sz="2800" dirty="0" smtClean="0"/>
              <a:t>Kublai Khan</a:t>
            </a:r>
          </a:p>
          <a:p>
            <a:pPr lvl="1"/>
            <a:r>
              <a:rPr lang="en-US" sz="2800" dirty="0" smtClean="0"/>
              <a:t>Grandson of Genghis</a:t>
            </a:r>
          </a:p>
          <a:p>
            <a:pPr lvl="1"/>
            <a:r>
              <a:rPr lang="en-US" sz="2800" dirty="0" smtClean="0"/>
              <a:t>Visited by Marco Polo (Venetian)</a:t>
            </a:r>
          </a:p>
          <a:p>
            <a:r>
              <a:rPr lang="en-US" sz="2800" dirty="0" smtClean="0"/>
              <a:t>Ruled for circa 100 years</a:t>
            </a:r>
          </a:p>
          <a:p>
            <a:pPr lvl="1"/>
            <a:r>
              <a:rPr lang="en-US" sz="2800" dirty="0" smtClean="0"/>
              <a:t>Capital – Peking (Beijing)</a:t>
            </a:r>
          </a:p>
          <a:p>
            <a:r>
              <a:rPr lang="en-US" sz="2800" dirty="0" smtClean="0"/>
              <a:t>Trade with Europe begun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Ming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(1368-1644)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Overthrew Mongols</a:t>
            </a:r>
          </a:p>
          <a:p>
            <a:r>
              <a:rPr lang="en-US" dirty="0" smtClean="0"/>
              <a:t>Chinese natives</a:t>
            </a:r>
          </a:p>
          <a:p>
            <a:r>
              <a:rPr lang="en-US" dirty="0" smtClean="0"/>
              <a:t>Beautified Peking (Beijing)</a:t>
            </a:r>
          </a:p>
          <a:p>
            <a:r>
              <a:rPr lang="en-US" dirty="0" smtClean="0"/>
              <a:t>Encouraged trade with Europe</a:t>
            </a:r>
          </a:p>
          <a:p>
            <a:r>
              <a:rPr lang="en-US" dirty="0" smtClean="0"/>
              <a:t>Gave Europeans:</a:t>
            </a:r>
          </a:p>
          <a:p>
            <a:pPr lvl="1"/>
            <a:r>
              <a:rPr lang="en-US" dirty="0" smtClean="0"/>
              <a:t>Gunpowder</a:t>
            </a:r>
          </a:p>
          <a:p>
            <a:pPr lvl="1"/>
            <a:r>
              <a:rPr lang="en-US" dirty="0" smtClean="0"/>
              <a:t>Jade</a:t>
            </a:r>
          </a:p>
          <a:p>
            <a:pPr lvl="1"/>
            <a:r>
              <a:rPr lang="en-US" dirty="0" smtClean="0"/>
              <a:t>Playing cards</a:t>
            </a:r>
          </a:p>
          <a:p>
            <a:pPr lvl="1"/>
            <a:r>
              <a:rPr lang="en-US" dirty="0" smtClean="0"/>
              <a:t>Porcelain</a:t>
            </a:r>
          </a:p>
          <a:p>
            <a:pPr lvl="1"/>
            <a:r>
              <a:rPr lang="en-US" dirty="0" smtClean="0"/>
              <a:t>Silk</a:t>
            </a:r>
          </a:p>
          <a:p>
            <a:pPr lvl="1"/>
            <a:r>
              <a:rPr lang="en-US" dirty="0" smtClean="0"/>
              <a:t>Tea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Qing Dynasty (Manchu Rule)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(1644-1912)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Manchurians conquered China, Indochina, Korea, Mongolia, Tibet, eastern Turkestan</a:t>
            </a:r>
          </a:p>
          <a:p>
            <a:r>
              <a:rPr lang="en-US" sz="3600" dirty="0" smtClean="0"/>
              <a:t>China prospered</a:t>
            </a:r>
          </a:p>
          <a:p>
            <a:r>
              <a:rPr lang="en-US" sz="3600" dirty="0" smtClean="0"/>
              <a:t>Western pressure brought about Manchu overthrow in 1912</a:t>
            </a:r>
          </a:p>
          <a:p>
            <a:r>
              <a:rPr lang="en-US" sz="3600" dirty="0" smtClean="0"/>
              <a:t>Ended with birth of Chinese Republic</a:t>
            </a:r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3"/>
                </a:solidFill>
              </a:rPr>
              <a:t>Philosophy and Religion</a:t>
            </a:r>
            <a:endParaRPr lang="en-US" sz="54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Late Zhou (Chou) period (1100-256 BCE)</a:t>
            </a:r>
          </a:p>
          <a:p>
            <a:pPr lvl="1"/>
            <a:r>
              <a:rPr lang="en-US" sz="2800" dirty="0" smtClean="0"/>
              <a:t>Suffering produced influential philosophers</a:t>
            </a:r>
          </a:p>
          <a:p>
            <a:r>
              <a:rPr lang="en-US" sz="2800" b="1" dirty="0" smtClean="0"/>
              <a:t>Lao-</a:t>
            </a:r>
            <a:r>
              <a:rPr lang="en-US" sz="2800" b="1" dirty="0" err="1" smtClean="0"/>
              <a:t>Tse</a:t>
            </a:r>
            <a:r>
              <a:rPr lang="en-US" sz="2800" b="1" dirty="0" smtClean="0"/>
              <a:t> (6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century BCE)</a:t>
            </a:r>
          </a:p>
          <a:p>
            <a:pPr lvl="1"/>
            <a:r>
              <a:rPr lang="en-US" sz="2800" dirty="0" smtClean="0"/>
              <a:t>Men should be left alone to work out their own lives with the fewest possible laws of government</a:t>
            </a:r>
          </a:p>
          <a:p>
            <a:pPr lvl="1"/>
            <a:r>
              <a:rPr lang="en-US" sz="2800" dirty="0" smtClean="0"/>
              <a:t>Men should make their own lives simple and desire nothing, but should submit to all that comes in life</a:t>
            </a:r>
          </a:p>
          <a:p>
            <a:pPr lvl="1"/>
            <a:r>
              <a:rPr lang="en-US" sz="2800" dirty="0" smtClean="0"/>
              <a:t>Taois</a:t>
            </a:r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accent3"/>
                </a:solidFill>
              </a:rPr>
              <a:t>Confucius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(551-479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Considered China’s greatest philosopher</a:t>
            </a:r>
          </a:p>
          <a:p>
            <a:r>
              <a:rPr lang="en-US" dirty="0" smtClean="0"/>
              <a:t>Ethics – correct way to live</a:t>
            </a:r>
          </a:p>
          <a:p>
            <a:r>
              <a:rPr lang="en-US" dirty="0" smtClean="0"/>
              <a:t>Human nature – good </a:t>
            </a:r>
          </a:p>
          <a:p>
            <a:r>
              <a:rPr lang="en-US" dirty="0" smtClean="0"/>
              <a:t>Men should be kind, tolerant, and love their elders and ancestors (filial piety)</a:t>
            </a:r>
          </a:p>
          <a:p>
            <a:r>
              <a:rPr lang="en-US" dirty="0" smtClean="0"/>
              <a:t>Golden rule: “Do not do to others what you would not have others do to you.”</a:t>
            </a:r>
          </a:p>
          <a:p>
            <a:r>
              <a:rPr lang="en-US" i="1" dirty="0" smtClean="0"/>
              <a:t>Analects</a:t>
            </a:r>
            <a:endParaRPr lang="en-US" dirty="0" smtClean="0"/>
          </a:p>
          <a:p>
            <a:r>
              <a:rPr lang="en-US" dirty="0" smtClean="0"/>
              <a:t>Confucianism – code of behavior and religion</a:t>
            </a:r>
          </a:p>
          <a:p>
            <a:pPr lvl="1"/>
            <a:r>
              <a:rPr lang="en-US" dirty="0" smtClean="0"/>
              <a:t>Education, good manners, right morals, respect for others, love of tradition, obedience to one’s parents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3"/>
                </a:solidFill>
              </a:rPr>
              <a:t>Culture</a:t>
            </a:r>
            <a:endParaRPr lang="en-US" sz="66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Literature, poetry, history, philosophy</a:t>
            </a:r>
          </a:p>
          <a:p>
            <a:r>
              <a:rPr lang="en-US" sz="2800" dirty="0" smtClean="0"/>
              <a:t>Tang dynasty – poet Li Po</a:t>
            </a:r>
          </a:p>
          <a:p>
            <a:pPr lvl="1"/>
            <a:r>
              <a:rPr lang="en-US" sz="2800" dirty="0" smtClean="0"/>
              <a:t>Printing invented – books produced cheaply in great numbers</a:t>
            </a:r>
          </a:p>
          <a:p>
            <a:pPr lvl="1"/>
            <a:r>
              <a:rPr lang="en-US" sz="2800" dirty="0" smtClean="0"/>
              <a:t>Paper –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century BCE</a:t>
            </a:r>
          </a:p>
          <a:p>
            <a:r>
              <a:rPr lang="en-US" sz="2800" dirty="0" smtClean="0"/>
              <a:t>“China” or “Chinaware”</a:t>
            </a:r>
          </a:p>
          <a:p>
            <a:pPr lvl="1"/>
            <a:r>
              <a:rPr lang="en-US" sz="2800" dirty="0" smtClean="0"/>
              <a:t>Known for glazed pottery and porcelain</a:t>
            </a:r>
          </a:p>
          <a:p>
            <a:r>
              <a:rPr lang="en-US" sz="2800" dirty="0" smtClean="0"/>
              <a:t>Music</a:t>
            </a:r>
          </a:p>
          <a:p>
            <a:r>
              <a:rPr lang="en-US" sz="2800" dirty="0" smtClean="0"/>
              <a:t>Paintings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3"/>
                </a:solidFill>
              </a:rPr>
              <a:t>Science</a:t>
            </a:r>
            <a:endParaRPr lang="en-US" sz="66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1000-1500 CE – civilization superior to that of medieval Europe</a:t>
            </a:r>
          </a:p>
          <a:p>
            <a:r>
              <a:rPr lang="en-US" dirty="0" smtClean="0"/>
              <a:t>Paper and ink</a:t>
            </a:r>
          </a:p>
          <a:p>
            <a:pPr lvl="1"/>
            <a:r>
              <a:rPr lang="en-US" dirty="0" smtClean="0"/>
              <a:t>“India” ink really Chinese ink</a:t>
            </a:r>
          </a:p>
          <a:p>
            <a:r>
              <a:rPr lang="en-US" dirty="0" smtClean="0"/>
              <a:t>Movable type</a:t>
            </a:r>
          </a:p>
          <a:p>
            <a:pPr lvl="1"/>
            <a:r>
              <a:rPr lang="en-US" dirty="0" smtClean="0"/>
              <a:t>Movable blocks with cut-out raised characters</a:t>
            </a:r>
          </a:p>
          <a:p>
            <a:r>
              <a:rPr lang="en-US" dirty="0" smtClean="0"/>
              <a:t>Compass</a:t>
            </a:r>
          </a:p>
          <a:p>
            <a:r>
              <a:rPr lang="en-US" dirty="0" smtClean="0"/>
              <a:t>Gunpowder</a:t>
            </a:r>
          </a:p>
          <a:p>
            <a:pPr lvl="1"/>
            <a:r>
              <a:rPr lang="en-US" dirty="0" smtClean="0"/>
              <a:t>Originally for firecrackers</a:t>
            </a:r>
          </a:p>
          <a:p>
            <a:r>
              <a:rPr lang="en-US" dirty="0" smtClean="0"/>
              <a:t>Silk manufacturing</a:t>
            </a:r>
          </a:p>
          <a:p>
            <a:r>
              <a:rPr lang="en-US" dirty="0" smtClean="0"/>
              <a:t>Irrigation and farming techniques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3"/>
                </a:solidFill>
              </a:rPr>
              <a:t>Geography of China</a:t>
            </a:r>
            <a:endParaRPr lang="en-US" sz="60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Larger than the United States</a:t>
            </a:r>
          </a:p>
          <a:p>
            <a:r>
              <a:rPr lang="en-US" dirty="0" smtClean="0"/>
              <a:t>Climate varies</a:t>
            </a:r>
          </a:p>
          <a:p>
            <a:pPr lvl="1"/>
            <a:r>
              <a:rPr lang="en-US" dirty="0" smtClean="0"/>
              <a:t>North</a:t>
            </a:r>
          </a:p>
          <a:p>
            <a:pPr lvl="2"/>
            <a:r>
              <a:rPr lang="en-US" dirty="0" smtClean="0"/>
              <a:t>Temperate and cold</a:t>
            </a:r>
          </a:p>
          <a:p>
            <a:pPr lvl="1"/>
            <a:r>
              <a:rPr lang="en-US" dirty="0" smtClean="0"/>
              <a:t>South</a:t>
            </a:r>
          </a:p>
          <a:p>
            <a:pPr lvl="2"/>
            <a:r>
              <a:rPr lang="en-US" dirty="0" smtClean="0"/>
              <a:t>Subtropical</a:t>
            </a:r>
          </a:p>
          <a:p>
            <a:pPr lvl="2"/>
            <a:r>
              <a:rPr lang="en-US" dirty="0" smtClean="0"/>
              <a:t>Erosion</a:t>
            </a:r>
          </a:p>
          <a:p>
            <a:pPr lvl="2"/>
            <a:r>
              <a:rPr lang="en-US" dirty="0" smtClean="0"/>
              <a:t>Floods and droughts</a:t>
            </a:r>
          </a:p>
          <a:p>
            <a:r>
              <a:rPr lang="en-US" dirty="0" smtClean="0"/>
              <a:t>Important rivers</a:t>
            </a:r>
          </a:p>
          <a:p>
            <a:pPr lvl="1"/>
            <a:r>
              <a:rPr lang="en-US" dirty="0" smtClean="0"/>
              <a:t>Hwang ho (Yellow River) – north </a:t>
            </a:r>
          </a:p>
          <a:p>
            <a:pPr lvl="1"/>
            <a:r>
              <a:rPr lang="en-US" dirty="0" smtClean="0"/>
              <a:t>Yangtze River – central China</a:t>
            </a:r>
          </a:p>
          <a:p>
            <a:r>
              <a:rPr lang="en-US" dirty="0" smtClean="0"/>
              <a:t>Enclosed by high mountains, hot deserts, wide oceans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3"/>
                </a:solidFill>
              </a:rPr>
              <a:t>Ancient History</a:t>
            </a:r>
            <a:endParaRPr lang="en-US" sz="60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By 4000 BCE</a:t>
            </a:r>
          </a:p>
          <a:p>
            <a:pPr lvl="1"/>
            <a:r>
              <a:rPr lang="en-US" sz="2800" dirty="0" smtClean="0"/>
              <a:t>Village settlements along Hwang ho River</a:t>
            </a:r>
          </a:p>
          <a:p>
            <a:pPr lvl="1"/>
            <a:r>
              <a:rPr lang="en-US" sz="2800" dirty="0" smtClean="0"/>
              <a:t>Farming, stone tools, weapons (bow and arrow), animal domestication, pottery</a:t>
            </a:r>
          </a:p>
          <a:p>
            <a:pPr lvl="1">
              <a:buNone/>
            </a:pPr>
            <a:endParaRPr lang="en-US" sz="2800" dirty="0" smtClean="0"/>
          </a:p>
          <a:p>
            <a:r>
              <a:rPr lang="en-US" sz="3200" dirty="0" smtClean="0"/>
              <a:t>Circa 1500 BCE</a:t>
            </a:r>
          </a:p>
          <a:p>
            <a:pPr lvl="1"/>
            <a:r>
              <a:rPr lang="en-US" sz="2800" dirty="0" smtClean="0"/>
              <a:t>Picture writing (oldest writing in existence)</a:t>
            </a:r>
          </a:p>
          <a:p>
            <a:pPr lvl="1"/>
            <a:r>
              <a:rPr lang="en-US" sz="2800" dirty="0" smtClean="0"/>
              <a:t>Now circa 40,000 characters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3"/>
                </a:solidFill>
              </a:rPr>
              <a:t>What are dynasties?</a:t>
            </a:r>
            <a:endParaRPr lang="en-US" sz="60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3"/>
                </a:solidFill>
              </a:rPr>
              <a:t>dynasty</a:t>
            </a:r>
            <a:r>
              <a:rPr lang="en-US" dirty="0" smtClean="0"/>
              <a:t> is a series of rulers from the same family.</a:t>
            </a:r>
          </a:p>
          <a:p>
            <a:r>
              <a:rPr lang="en-US" dirty="0" smtClean="0"/>
              <a:t>Historically, royal rule was descended from father to son.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DYNASTIC CYCLE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Emperor comes to power and gains the Mandate of Heaven.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Upward rise (wealth and population increase) to peak.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Downward spiral (natural disasters, corruption, etc.).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Emperor loses the Mandate of Heaven.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Civil war until a new emperor, with the Mandate of Heaven, comes to power.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MANDATE OF HEAVEN – </a:t>
            </a:r>
            <a:r>
              <a:rPr lang="en-US" dirty="0" smtClean="0">
                <a:solidFill>
                  <a:schemeClr val="accent3"/>
                </a:solidFill>
              </a:rPr>
              <a:t>Described by philosopher </a:t>
            </a:r>
            <a:r>
              <a:rPr lang="en-US" b="1" dirty="0" smtClean="0">
                <a:solidFill>
                  <a:schemeClr val="accent3"/>
                </a:solidFill>
              </a:rPr>
              <a:t>Mencius</a:t>
            </a:r>
          </a:p>
          <a:p>
            <a:r>
              <a:rPr lang="en-US" dirty="0" smtClean="0"/>
              <a:t>Belief that the emperor was chosen by heaven to rule.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XIA (a.k.a. HSIA)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(ca. 2070-ca. 1600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China’s first dynasty</a:t>
            </a:r>
          </a:p>
          <a:p>
            <a:endParaRPr lang="en-US" sz="4800" dirty="0" smtClean="0"/>
          </a:p>
          <a:p>
            <a:r>
              <a:rPr lang="en-US" sz="4800" dirty="0" smtClean="0"/>
              <a:t>Founded by Yu</a:t>
            </a:r>
          </a:p>
          <a:p>
            <a:endParaRPr lang="en-US" sz="4800" dirty="0" smtClean="0"/>
          </a:p>
          <a:p>
            <a:r>
              <a:rPr lang="en-US" sz="4800" dirty="0" smtClean="0"/>
              <a:t>Built roads and irrigation projects</a:t>
            </a:r>
            <a:endParaRPr 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Shang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(ca. 1600-1046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Writing began</a:t>
            </a:r>
          </a:p>
          <a:p>
            <a:endParaRPr lang="en-US" sz="6000" dirty="0" smtClean="0"/>
          </a:p>
          <a:p>
            <a:r>
              <a:rPr lang="en-US" sz="6000" dirty="0" smtClean="0"/>
              <a:t>Developed bronze, glazed pottery, and silk industries</a:t>
            </a:r>
            <a:endParaRPr lang="en-US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Zhou (a.k.a. Chou)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(1045-256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Invaded China from the northwest</a:t>
            </a:r>
          </a:p>
          <a:p>
            <a:r>
              <a:rPr lang="en-US" sz="3600" dirty="0" smtClean="0"/>
              <a:t>Set up a loose central government</a:t>
            </a:r>
          </a:p>
          <a:p>
            <a:r>
              <a:rPr lang="en-US" sz="3600" dirty="0" smtClean="0"/>
              <a:t>Feudal power held by strong nobles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Philosophers</a:t>
            </a:r>
          </a:p>
          <a:p>
            <a:pPr lvl="1"/>
            <a:r>
              <a:rPr lang="en-US" sz="3600" dirty="0" smtClean="0"/>
              <a:t>Confucius</a:t>
            </a:r>
          </a:p>
          <a:p>
            <a:pPr lvl="1"/>
            <a:r>
              <a:rPr lang="en-US" sz="3600" dirty="0" smtClean="0"/>
              <a:t>Mencius (his follower)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Qin (a.k.a. Chin)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(221-206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Military dictatorship centralized China</a:t>
            </a:r>
          </a:p>
          <a:p>
            <a:r>
              <a:rPr lang="en-US" sz="3600" dirty="0" smtClean="0"/>
              <a:t>Emperor Shih Huang Ti</a:t>
            </a:r>
          </a:p>
          <a:p>
            <a:pPr lvl="1"/>
            <a:r>
              <a:rPr lang="en-US" sz="3600" dirty="0" smtClean="0"/>
              <a:t>Destroyed nobles’ feudal power</a:t>
            </a:r>
          </a:p>
          <a:p>
            <a:pPr lvl="1"/>
            <a:r>
              <a:rPr lang="en-US" sz="3600" dirty="0" smtClean="0"/>
              <a:t>System of taxation</a:t>
            </a:r>
          </a:p>
          <a:p>
            <a:pPr lvl="1"/>
            <a:r>
              <a:rPr lang="en-US" sz="3600" dirty="0" smtClean="0"/>
              <a:t>Established weights and measures</a:t>
            </a:r>
          </a:p>
          <a:p>
            <a:pPr lvl="1"/>
            <a:r>
              <a:rPr lang="en-US" sz="3600" dirty="0" smtClean="0"/>
              <a:t>Great Wall (1500 miles)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3"/>
                </a:solidFill>
              </a:rPr>
              <a:t>Han Dynasty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(206-220 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Conquerors</a:t>
            </a:r>
          </a:p>
          <a:p>
            <a:r>
              <a:rPr lang="en-US" sz="3000" dirty="0" smtClean="0"/>
              <a:t>Empire – central Asia to China Sea, Indochina to Korea</a:t>
            </a:r>
          </a:p>
          <a:p>
            <a:r>
              <a:rPr lang="en-US" sz="3000" dirty="0" smtClean="0"/>
              <a:t>Trade</a:t>
            </a:r>
          </a:p>
          <a:p>
            <a:pPr lvl="1"/>
            <a:r>
              <a:rPr lang="en-US" sz="3000" dirty="0" smtClean="0"/>
              <a:t>Chinese fruits, silks, and spices in Rome (1</a:t>
            </a:r>
            <a:r>
              <a:rPr lang="en-US" sz="3000" baseline="30000" dirty="0" smtClean="0"/>
              <a:t>st</a:t>
            </a:r>
            <a:r>
              <a:rPr lang="en-US" sz="3000" dirty="0" smtClean="0"/>
              <a:t> century CE)</a:t>
            </a:r>
          </a:p>
          <a:p>
            <a:pPr lvl="1"/>
            <a:r>
              <a:rPr lang="en-US" sz="3000" dirty="0" smtClean="0"/>
              <a:t>Buddhism came from India</a:t>
            </a:r>
          </a:p>
          <a:p>
            <a:r>
              <a:rPr lang="en-US" sz="3000" dirty="0" smtClean="0"/>
              <a:t>Civil service system</a:t>
            </a:r>
          </a:p>
          <a:p>
            <a:r>
              <a:rPr lang="en-US" sz="3000" dirty="0" smtClean="0"/>
              <a:t>First paper made</a:t>
            </a:r>
            <a:endParaRPr lang="en-US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731</Words>
  <Application>Microsoft Office PowerPoint</Application>
  <PresentationFormat>On-screen Show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China Overview: A Brief History of Chinese Dynasties</vt:lpstr>
      <vt:lpstr>Geography of China</vt:lpstr>
      <vt:lpstr>Ancient History</vt:lpstr>
      <vt:lpstr>What are dynasties?</vt:lpstr>
      <vt:lpstr>XIA (a.k.a. HSIA) DYNASTY (ca. 2070-ca. 1600 BCE)</vt:lpstr>
      <vt:lpstr>Shang Dynasty (ca. 1600-1046 BCE)</vt:lpstr>
      <vt:lpstr>Zhou (a.k.a. Chou) Dynasty (1045-256 BCE)</vt:lpstr>
      <vt:lpstr>Qin (a.k.a. Chin) Dynasty (221-206 BCE)</vt:lpstr>
      <vt:lpstr>Han Dynasty (206-220 CE)</vt:lpstr>
      <vt:lpstr>Tang Dynasty (618-906 CE)</vt:lpstr>
      <vt:lpstr>Song (a.k.a. Sung) Dynasty (960-1279)</vt:lpstr>
      <vt:lpstr>Mongol Rule (1259-1368)</vt:lpstr>
      <vt:lpstr>Ming Dynasty (1368-1644)</vt:lpstr>
      <vt:lpstr>Qing Dynasty (Manchu Rule) (1644-1912)</vt:lpstr>
      <vt:lpstr>Philosophy and Religion</vt:lpstr>
      <vt:lpstr>Confucius (551-479 BCE)</vt:lpstr>
      <vt:lpstr>Culture</vt:lpstr>
      <vt:lpstr>Science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Overview: A Brief History of China</dc:title>
  <dc:creator>Tonya Keogh</dc:creator>
  <cp:lastModifiedBy>Tonya Keogh</cp:lastModifiedBy>
  <cp:revision>8</cp:revision>
  <dcterms:created xsi:type="dcterms:W3CDTF">2010-08-31T07:10:44Z</dcterms:created>
  <dcterms:modified xsi:type="dcterms:W3CDTF">2010-08-31T08:09:30Z</dcterms:modified>
</cp:coreProperties>
</file>